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81" r:id="rId3"/>
    <p:sldId id="280" r:id="rId4"/>
    <p:sldId id="257" r:id="rId5"/>
    <p:sldId id="266" r:id="rId6"/>
    <p:sldId id="267" r:id="rId7"/>
    <p:sldId id="268" r:id="rId8"/>
    <p:sldId id="258" r:id="rId9"/>
    <p:sldId id="264" r:id="rId10"/>
    <p:sldId id="272" r:id="rId11"/>
    <p:sldId id="274" r:id="rId12"/>
    <p:sldId id="273" r:id="rId13"/>
    <p:sldId id="261" r:id="rId14"/>
    <p:sldId id="262" r:id="rId15"/>
    <p:sldId id="265" r:id="rId16"/>
    <p:sldId id="263" r:id="rId17"/>
    <p:sldId id="259" r:id="rId18"/>
    <p:sldId id="260" r:id="rId19"/>
    <p:sldId id="270" r:id="rId20"/>
    <p:sldId id="279" r:id="rId21"/>
    <p:sldId id="271" r:id="rId22"/>
  </p:sldIdLst>
  <p:sldSz cx="9144000" cy="6858000" type="screen4x3"/>
  <p:notesSz cx="6797675" cy="9928225"/>
  <p:defaultTextStyle>
    <a:defPPr>
      <a:defRPr lang="de-DE"/>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89876EEF-8E98-493B-9AED-4F16DD9D31DD}">
          <p14:sldIdLst>
            <p14:sldId id="256"/>
            <p14:sldId id="281"/>
            <p14:sldId id="280"/>
            <p14:sldId id="257"/>
            <p14:sldId id="266"/>
            <p14:sldId id="267"/>
            <p14:sldId id="268"/>
            <p14:sldId id="258"/>
            <p14:sldId id="264"/>
            <p14:sldId id="272"/>
            <p14:sldId id="274"/>
            <p14:sldId id="273"/>
            <p14:sldId id="261"/>
            <p14:sldId id="262"/>
            <p14:sldId id="265"/>
            <p14:sldId id="263"/>
            <p14:sldId id="259"/>
            <p14:sldId id="260"/>
            <p14:sldId id="270"/>
            <p14:sldId id="279"/>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p:cViewPr varScale="1">
        <p:scale>
          <a:sx n="103" d="100"/>
          <a:sy n="103" d="100"/>
        </p:scale>
        <p:origin x="-2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40" tIns="45720" rIns="91440" bIns="45720" rtlCol="0"/>
          <a:lstStyle>
            <a:lvl1pPr algn="r">
              <a:defRPr sz="1200"/>
            </a:lvl1pPr>
          </a:lstStyle>
          <a:p>
            <a:fld id="{645BDD41-D74D-430A-8E22-E5B4FD38C488}" type="datetimeFigureOut">
              <a:rPr lang="de-DE" smtClean="0"/>
              <a:t>19.11.2012</a:t>
            </a:fld>
            <a:endParaRPr lang="de-DE"/>
          </a:p>
        </p:txBody>
      </p:sp>
      <p:sp>
        <p:nvSpPr>
          <p:cNvPr id="4" name="Fußzeilenplatzhalter 3"/>
          <p:cNvSpPr>
            <a:spLocks noGrp="1"/>
          </p:cNvSpPr>
          <p:nvPr>
            <p:ph type="ftr" sz="quarter" idx="2"/>
          </p:nvPr>
        </p:nvSpPr>
        <p:spPr>
          <a:xfrm>
            <a:off x="0" y="9429751"/>
            <a:ext cx="2946400" cy="496888"/>
          </a:xfrm>
          <a:prstGeom prst="rect">
            <a:avLst/>
          </a:prstGeom>
        </p:spPr>
        <p:txBody>
          <a:bodyPr vert="horz" lIns="91440" tIns="45720" rIns="91440" bIns="45720" rtlCol="0" anchor="b"/>
          <a:lstStyle>
            <a:lvl1pPr algn="l">
              <a:defRPr sz="1200"/>
            </a:lvl1pPr>
          </a:lstStyle>
          <a:p>
            <a:r>
              <a:rPr lang="de-DE" smtClean="0"/>
              <a:t>Bücherwurmkonzept</a:t>
            </a:r>
            <a:endParaRPr lang="de-DE"/>
          </a:p>
        </p:txBody>
      </p:sp>
      <p:sp>
        <p:nvSpPr>
          <p:cNvPr id="5" name="Foliennummernplatzhalter 4"/>
          <p:cNvSpPr>
            <a:spLocks noGrp="1"/>
          </p:cNvSpPr>
          <p:nvPr>
            <p:ph type="sldNum" sz="quarter" idx="3"/>
          </p:nvPr>
        </p:nvSpPr>
        <p:spPr>
          <a:xfrm>
            <a:off x="3849689" y="9429751"/>
            <a:ext cx="2946400" cy="496888"/>
          </a:xfrm>
          <a:prstGeom prst="rect">
            <a:avLst/>
          </a:prstGeom>
        </p:spPr>
        <p:txBody>
          <a:bodyPr vert="horz" lIns="91440" tIns="45720" rIns="91440" bIns="45720" rtlCol="0" anchor="b"/>
          <a:lstStyle>
            <a:lvl1pPr algn="r">
              <a:defRPr sz="1200"/>
            </a:lvl1pPr>
          </a:lstStyle>
          <a:p>
            <a:fld id="{6A259524-353C-4117-A588-304CA7531027}" type="slidenum">
              <a:rPr lang="de-DE" smtClean="0"/>
              <a:t>‹Nr.›</a:t>
            </a:fld>
            <a:endParaRPr lang="de-DE"/>
          </a:p>
        </p:txBody>
      </p:sp>
    </p:spTree>
    <p:extLst>
      <p:ext uri="{BB962C8B-B14F-4D97-AF65-F5344CB8AC3E}">
        <p14:creationId xmlns:p14="http://schemas.microsoft.com/office/powerpoint/2010/main" val="33479546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9" y="0"/>
            <a:ext cx="2946400" cy="496888"/>
          </a:xfrm>
          <a:prstGeom prst="rect">
            <a:avLst/>
          </a:prstGeom>
        </p:spPr>
        <p:txBody>
          <a:bodyPr vert="horz" lIns="91440" tIns="45720" rIns="91440" bIns="45720" rtlCol="0"/>
          <a:lstStyle>
            <a:lvl1pPr algn="r">
              <a:defRPr sz="1200"/>
            </a:lvl1pPr>
          </a:lstStyle>
          <a:p>
            <a:fld id="{4383455E-BCEB-4C0C-8CA9-F56FCEF5F972}" type="datetimeFigureOut">
              <a:rPr lang="de-DE" smtClean="0"/>
              <a:t>19.11.2012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1" y="4716464"/>
            <a:ext cx="5438775" cy="44672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9751"/>
            <a:ext cx="2946400" cy="496888"/>
          </a:xfrm>
          <a:prstGeom prst="rect">
            <a:avLst/>
          </a:prstGeom>
        </p:spPr>
        <p:txBody>
          <a:bodyPr vert="horz" lIns="91440" tIns="45720" rIns="91440" bIns="45720" rtlCol="0" anchor="b"/>
          <a:lstStyle>
            <a:lvl1pPr algn="l">
              <a:defRPr sz="1200"/>
            </a:lvl1pPr>
          </a:lstStyle>
          <a:p>
            <a:r>
              <a:rPr lang="de-DE" smtClean="0"/>
              <a:t>Bücherwurmkonzept</a:t>
            </a:r>
            <a:endParaRPr lang="de-DE"/>
          </a:p>
        </p:txBody>
      </p:sp>
      <p:sp>
        <p:nvSpPr>
          <p:cNvPr id="7" name="Foliennummernplatzhalter 6"/>
          <p:cNvSpPr>
            <a:spLocks noGrp="1"/>
          </p:cNvSpPr>
          <p:nvPr>
            <p:ph type="sldNum" sz="quarter" idx="5"/>
          </p:nvPr>
        </p:nvSpPr>
        <p:spPr>
          <a:xfrm>
            <a:off x="3849689" y="9429751"/>
            <a:ext cx="2946400" cy="496888"/>
          </a:xfrm>
          <a:prstGeom prst="rect">
            <a:avLst/>
          </a:prstGeom>
        </p:spPr>
        <p:txBody>
          <a:bodyPr vert="horz" lIns="91440" tIns="45720" rIns="91440" bIns="45720" rtlCol="0" anchor="b"/>
          <a:lstStyle>
            <a:lvl1pPr algn="r">
              <a:defRPr sz="1200"/>
            </a:lvl1pPr>
          </a:lstStyle>
          <a:p>
            <a:fld id="{FEA5DB07-6B31-4D68-9A37-9BD5599A1066}" type="slidenum">
              <a:rPr lang="de-DE" smtClean="0"/>
              <a:t>‹Nr.›</a:t>
            </a:fld>
            <a:endParaRPr lang="de-DE"/>
          </a:p>
        </p:txBody>
      </p:sp>
    </p:spTree>
    <p:extLst>
      <p:ext uri="{BB962C8B-B14F-4D97-AF65-F5344CB8AC3E}">
        <p14:creationId xmlns:p14="http://schemas.microsoft.com/office/powerpoint/2010/main" val="388937558"/>
      </p:ext>
    </p:extLst>
  </p:cSld>
  <p:clrMap bg1="lt1" tx1="dk1" bg2="lt2" tx2="dk2" accent1="accent1" accent2="accent2" accent3="accent3" accent4="accent4" accent5="accent5" accent6="accent6" hlink="hlink" folHlink="folHlink"/>
  <p:hf sldNum="0" hdr="0" ftr="0" dt="0"/>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73477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73477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73477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29370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9"/>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3354F1A-E5DB-4CE8-A240-94449E846BAB}" type="datetime1">
              <a:rPr lang="de-DE" smtClean="0"/>
              <a:t>19.11.2012</a:t>
            </a:fld>
            <a:endParaRPr lang="de-DE"/>
          </a:p>
        </p:txBody>
      </p:sp>
      <p:sp>
        <p:nvSpPr>
          <p:cNvPr id="5" name="Fußzeilenplatzhalter 4"/>
          <p:cNvSpPr>
            <a:spLocks noGrp="1"/>
          </p:cNvSpPr>
          <p:nvPr>
            <p:ph type="ftr" sz="quarter" idx="11"/>
          </p:nvPr>
        </p:nvSpPr>
        <p:spPr/>
        <p:txBody>
          <a:bodyPr/>
          <a:lstStyle/>
          <a:p>
            <a:r>
              <a:rPr lang="de-DE" smtClean="0"/>
              <a:t>Bücherwurmkonzept</a:t>
            </a:r>
            <a:endParaRPr lang="de-DE"/>
          </a:p>
        </p:txBody>
      </p:sp>
      <p:sp>
        <p:nvSpPr>
          <p:cNvPr id="6" name="Foliennummernplatzhalter 5"/>
          <p:cNvSpPr>
            <a:spLocks noGrp="1"/>
          </p:cNvSpPr>
          <p:nvPr>
            <p:ph type="sldNum" sz="quarter" idx="12"/>
          </p:nvPr>
        </p:nvSpPr>
        <p:spPr/>
        <p:txBody>
          <a:bodyPr/>
          <a:lstStyle/>
          <a:p>
            <a:fld id="{A180C9BA-BCDA-4C9B-910D-6B8B497E466E}" type="slidenum">
              <a:rPr lang="de-DE" smtClean="0"/>
              <a:t>‹Nr.›</a:t>
            </a:fld>
            <a:endParaRPr lang="de-DE"/>
          </a:p>
        </p:txBody>
      </p:sp>
    </p:spTree>
    <p:extLst>
      <p:ext uri="{BB962C8B-B14F-4D97-AF65-F5344CB8AC3E}">
        <p14:creationId xmlns:p14="http://schemas.microsoft.com/office/powerpoint/2010/main" val="233478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5ED8EEA-B22B-4691-9CD6-967C3443FE0C}" type="datetime1">
              <a:rPr lang="de-DE" smtClean="0"/>
              <a:t>19.11.2012</a:t>
            </a:fld>
            <a:endParaRPr lang="de-DE"/>
          </a:p>
        </p:txBody>
      </p:sp>
      <p:sp>
        <p:nvSpPr>
          <p:cNvPr id="5" name="Fußzeilenplatzhalter 4"/>
          <p:cNvSpPr>
            <a:spLocks noGrp="1"/>
          </p:cNvSpPr>
          <p:nvPr>
            <p:ph type="ftr" sz="quarter" idx="11"/>
          </p:nvPr>
        </p:nvSpPr>
        <p:spPr/>
        <p:txBody>
          <a:bodyPr/>
          <a:lstStyle/>
          <a:p>
            <a:r>
              <a:rPr lang="de-DE" smtClean="0"/>
              <a:t>Bücherwurmkonzept</a:t>
            </a:r>
            <a:endParaRPr lang="de-DE"/>
          </a:p>
        </p:txBody>
      </p:sp>
      <p:sp>
        <p:nvSpPr>
          <p:cNvPr id="6" name="Foliennummernplatzhalter 5"/>
          <p:cNvSpPr>
            <a:spLocks noGrp="1"/>
          </p:cNvSpPr>
          <p:nvPr>
            <p:ph type="sldNum" sz="quarter" idx="12"/>
          </p:nvPr>
        </p:nvSpPr>
        <p:spPr/>
        <p:txBody>
          <a:bodyPr/>
          <a:lstStyle/>
          <a:p>
            <a:fld id="{A180C9BA-BCDA-4C9B-910D-6B8B497E466E}" type="slidenum">
              <a:rPr lang="de-DE" smtClean="0"/>
              <a:t>‹Nr.›</a:t>
            </a:fld>
            <a:endParaRPr lang="de-DE"/>
          </a:p>
        </p:txBody>
      </p:sp>
    </p:spTree>
    <p:extLst>
      <p:ext uri="{BB962C8B-B14F-4D97-AF65-F5344CB8AC3E}">
        <p14:creationId xmlns:p14="http://schemas.microsoft.com/office/powerpoint/2010/main" val="261870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2"/>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42"/>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D09C9ED-87C4-459E-A582-86DEEB37BD68}" type="datetime1">
              <a:rPr lang="de-DE" smtClean="0"/>
              <a:t>19.11.2012</a:t>
            </a:fld>
            <a:endParaRPr lang="de-DE"/>
          </a:p>
        </p:txBody>
      </p:sp>
      <p:sp>
        <p:nvSpPr>
          <p:cNvPr id="5" name="Fußzeilenplatzhalter 4"/>
          <p:cNvSpPr>
            <a:spLocks noGrp="1"/>
          </p:cNvSpPr>
          <p:nvPr>
            <p:ph type="ftr" sz="quarter" idx="11"/>
          </p:nvPr>
        </p:nvSpPr>
        <p:spPr/>
        <p:txBody>
          <a:bodyPr/>
          <a:lstStyle/>
          <a:p>
            <a:r>
              <a:rPr lang="de-DE" smtClean="0"/>
              <a:t>Bücherwurmkonzept</a:t>
            </a:r>
            <a:endParaRPr lang="de-DE"/>
          </a:p>
        </p:txBody>
      </p:sp>
      <p:sp>
        <p:nvSpPr>
          <p:cNvPr id="6" name="Foliennummernplatzhalter 5"/>
          <p:cNvSpPr>
            <a:spLocks noGrp="1"/>
          </p:cNvSpPr>
          <p:nvPr>
            <p:ph type="sldNum" sz="quarter" idx="12"/>
          </p:nvPr>
        </p:nvSpPr>
        <p:spPr/>
        <p:txBody>
          <a:bodyPr/>
          <a:lstStyle/>
          <a:p>
            <a:fld id="{A180C9BA-BCDA-4C9B-910D-6B8B497E466E}" type="slidenum">
              <a:rPr lang="de-DE" smtClean="0"/>
              <a:t>‹Nr.›</a:t>
            </a:fld>
            <a:endParaRPr lang="de-DE"/>
          </a:p>
        </p:txBody>
      </p:sp>
    </p:spTree>
    <p:extLst>
      <p:ext uri="{BB962C8B-B14F-4D97-AF65-F5344CB8AC3E}">
        <p14:creationId xmlns:p14="http://schemas.microsoft.com/office/powerpoint/2010/main" val="204548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97ABF6D-AEAC-4FF2-84ED-025691810638}" type="datetime1">
              <a:rPr lang="de-DE" smtClean="0"/>
              <a:t>19.11.2012</a:t>
            </a:fld>
            <a:endParaRPr lang="de-DE"/>
          </a:p>
        </p:txBody>
      </p:sp>
      <p:sp>
        <p:nvSpPr>
          <p:cNvPr id="5" name="Fußzeilenplatzhalter 4"/>
          <p:cNvSpPr>
            <a:spLocks noGrp="1"/>
          </p:cNvSpPr>
          <p:nvPr>
            <p:ph type="ftr" sz="quarter" idx="11"/>
          </p:nvPr>
        </p:nvSpPr>
        <p:spPr/>
        <p:txBody>
          <a:bodyPr/>
          <a:lstStyle/>
          <a:p>
            <a:r>
              <a:rPr lang="de-DE" smtClean="0"/>
              <a:t>Bücherwurmkonzept</a:t>
            </a:r>
            <a:endParaRPr lang="de-DE"/>
          </a:p>
        </p:txBody>
      </p:sp>
      <p:sp>
        <p:nvSpPr>
          <p:cNvPr id="6" name="Foliennummernplatzhalter 5"/>
          <p:cNvSpPr>
            <a:spLocks noGrp="1"/>
          </p:cNvSpPr>
          <p:nvPr>
            <p:ph type="sldNum" sz="quarter" idx="12"/>
          </p:nvPr>
        </p:nvSpPr>
        <p:spPr/>
        <p:txBody>
          <a:bodyPr/>
          <a:lstStyle/>
          <a:p>
            <a:fld id="{A180C9BA-BCDA-4C9B-910D-6B8B497E466E}" type="slidenum">
              <a:rPr lang="de-DE" smtClean="0"/>
              <a:t>‹Nr.›</a:t>
            </a:fld>
            <a:endParaRPr lang="de-DE"/>
          </a:p>
        </p:txBody>
      </p:sp>
    </p:spTree>
    <p:extLst>
      <p:ext uri="{BB962C8B-B14F-4D97-AF65-F5344CB8AC3E}">
        <p14:creationId xmlns:p14="http://schemas.microsoft.com/office/powerpoint/2010/main" val="116330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4"/>
            <a:ext cx="7772400" cy="1362075"/>
          </a:xfrm>
        </p:spPr>
        <p:txBody>
          <a:bodyPr anchor="t"/>
          <a:lstStyle>
            <a:lvl1pPr algn="l">
              <a:defRPr sz="34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20307D1-0CC4-4949-B46C-C7F2ABF0C334}" type="datetime1">
              <a:rPr lang="de-DE" smtClean="0"/>
              <a:t>19.11.2012</a:t>
            </a:fld>
            <a:endParaRPr lang="de-DE"/>
          </a:p>
        </p:txBody>
      </p:sp>
      <p:sp>
        <p:nvSpPr>
          <p:cNvPr id="5" name="Fußzeilenplatzhalter 4"/>
          <p:cNvSpPr>
            <a:spLocks noGrp="1"/>
          </p:cNvSpPr>
          <p:nvPr>
            <p:ph type="ftr" sz="quarter" idx="11"/>
          </p:nvPr>
        </p:nvSpPr>
        <p:spPr/>
        <p:txBody>
          <a:bodyPr/>
          <a:lstStyle/>
          <a:p>
            <a:r>
              <a:rPr lang="de-DE" smtClean="0"/>
              <a:t>Bücherwurmkonzept</a:t>
            </a:r>
            <a:endParaRPr lang="de-DE"/>
          </a:p>
        </p:txBody>
      </p:sp>
      <p:sp>
        <p:nvSpPr>
          <p:cNvPr id="6" name="Foliennummernplatzhalter 5"/>
          <p:cNvSpPr>
            <a:spLocks noGrp="1"/>
          </p:cNvSpPr>
          <p:nvPr>
            <p:ph type="sldNum" sz="quarter" idx="12"/>
          </p:nvPr>
        </p:nvSpPr>
        <p:spPr/>
        <p:txBody>
          <a:bodyPr/>
          <a:lstStyle/>
          <a:p>
            <a:fld id="{A180C9BA-BCDA-4C9B-910D-6B8B497E466E}" type="slidenum">
              <a:rPr lang="de-DE" smtClean="0"/>
              <a:t>‹Nr.›</a:t>
            </a:fld>
            <a:endParaRPr lang="de-DE"/>
          </a:p>
        </p:txBody>
      </p:sp>
    </p:spTree>
    <p:extLst>
      <p:ext uri="{BB962C8B-B14F-4D97-AF65-F5344CB8AC3E}">
        <p14:creationId xmlns:p14="http://schemas.microsoft.com/office/powerpoint/2010/main" val="399028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4"/>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4"/>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CC202C7-536B-4F55-A7D8-A56E05EF09DA}" type="datetime1">
              <a:rPr lang="de-DE" smtClean="0"/>
              <a:t>19.11.2012</a:t>
            </a:fld>
            <a:endParaRPr lang="de-DE"/>
          </a:p>
        </p:txBody>
      </p:sp>
      <p:sp>
        <p:nvSpPr>
          <p:cNvPr id="6" name="Fußzeilenplatzhalter 5"/>
          <p:cNvSpPr>
            <a:spLocks noGrp="1"/>
          </p:cNvSpPr>
          <p:nvPr>
            <p:ph type="ftr" sz="quarter" idx="11"/>
          </p:nvPr>
        </p:nvSpPr>
        <p:spPr/>
        <p:txBody>
          <a:bodyPr/>
          <a:lstStyle/>
          <a:p>
            <a:r>
              <a:rPr lang="de-DE" smtClean="0"/>
              <a:t>Bücherwurmkonzept</a:t>
            </a:r>
            <a:endParaRPr lang="de-DE"/>
          </a:p>
        </p:txBody>
      </p:sp>
      <p:sp>
        <p:nvSpPr>
          <p:cNvPr id="7" name="Foliennummernplatzhalter 6"/>
          <p:cNvSpPr>
            <a:spLocks noGrp="1"/>
          </p:cNvSpPr>
          <p:nvPr>
            <p:ph type="sldNum" sz="quarter" idx="12"/>
          </p:nvPr>
        </p:nvSpPr>
        <p:spPr/>
        <p:txBody>
          <a:bodyPr/>
          <a:lstStyle/>
          <a:p>
            <a:fld id="{A180C9BA-BCDA-4C9B-910D-6B8B497E466E}" type="slidenum">
              <a:rPr lang="de-DE" smtClean="0"/>
              <a:t>‹Nr.›</a:t>
            </a:fld>
            <a:endParaRPr lang="de-DE"/>
          </a:p>
        </p:txBody>
      </p:sp>
    </p:spTree>
    <p:extLst>
      <p:ext uri="{BB962C8B-B14F-4D97-AF65-F5344CB8AC3E}">
        <p14:creationId xmlns:p14="http://schemas.microsoft.com/office/powerpoint/2010/main" val="223710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8" y="1535113"/>
            <a:ext cx="4041775"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de-DE" smtClean="0"/>
              <a:t>Textmasterformat bearbeiten</a:t>
            </a:r>
          </a:p>
        </p:txBody>
      </p:sp>
      <p:sp>
        <p:nvSpPr>
          <p:cNvPr id="6" name="Inhaltsplatzhalter 5"/>
          <p:cNvSpPr>
            <a:spLocks noGrp="1"/>
          </p:cNvSpPr>
          <p:nvPr>
            <p:ph sz="quarter" idx="4"/>
          </p:nvPr>
        </p:nvSpPr>
        <p:spPr>
          <a:xfrm>
            <a:off x="4645028" y="2174875"/>
            <a:ext cx="4041775"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969E23A-2E50-488C-8567-66A266929882}" type="datetime1">
              <a:rPr lang="de-DE" smtClean="0"/>
              <a:t>19.11.2012</a:t>
            </a:fld>
            <a:endParaRPr lang="de-DE"/>
          </a:p>
        </p:txBody>
      </p:sp>
      <p:sp>
        <p:nvSpPr>
          <p:cNvPr id="8" name="Fußzeilenplatzhalter 7"/>
          <p:cNvSpPr>
            <a:spLocks noGrp="1"/>
          </p:cNvSpPr>
          <p:nvPr>
            <p:ph type="ftr" sz="quarter" idx="11"/>
          </p:nvPr>
        </p:nvSpPr>
        <p:spPr/>
        <p:txBody>
          <a:bodyPr/>
          <a:lstStyle/>
          <a:p>
            <a:r>
              <a:rPr lang="de-DE" smtClean="0"/>
              <a:t>Bücherwurmkonzept</a:t>
            </a:r>
            <a:endParaRPr lang="de-DE"/>
          </a:p>
        </p:txBody>
      </p:sp>
      <p:sp>
        <p:nvSpPr>
          <p:cNvPr id="9" name="Foliennummernplatzhalter 8"/>
          <p:cNvSpPr>
            <a:spLocks noGrp="1"/>
          </p:cNvSpPr>
          <p:nvPr>
            <p:ph type="sldNum" sz="quarter" idx="12"/>
          </p:nvPr>
        </p:nvSpPr>
        <p:spPr/>
        <p:txBody>
          <a:bodyPr/>
          <a:lstStyle/>
          <a:p>
            <a:fld id="{A180C9BA-BCDA-4C9B-910D-6B8B497E466E}" type="slidenum">
              <a:rPr lang="de-DE" smtClean="0"/>
              <a:t>‹Nr.›</a:t>
            </a:fld>
            <a:endParaRPr lang="de-DE"/>
          </a:p>
        </p:txBody>
      </p:sp>
    </p:spTree>
    <p:extLst>
      <p:ext uri="{BB962C8B-B14F-4D97-AF65-F5344CB8AC3E}">
        <p14:creationId xmlns:p14="http://schemas.microsoft.com/office/powerpoint/2010/main" val="2134071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D4A44C3-3340-4C6E-84F8-2B3165C29D8B}" type="datetime1">
              <a:rPr lang="de-DE" smtClean="0"/>
              <a:t>19.11.2012</a:t>
            </a:fld>
            <a:endParaRPr lang="de-DE"/>
          </a:p>
        </p:txBody>
      </p:sp>
      <p:sp>
        <p:nvSpPr>
          <p:cNvPr id="4" name="Fußzeilenplatzhalter 3"/>
          <p:cNvSpPr>
            <a:spLocks noGrp="1"/>
          </p:cNvSpPr>
          <p:nvPr>
            <p:ph type="ftr" sz="quarter" idx="11"/>
          </p:nvPr>
        </p:nvSpPr>
        <p:spPr/>
        <p:txBody>
          <a:bodyPr/>
          <a:lstStyle/>
          <a:p>
            <a:r>
              <a:rPr lang="de-DE" smtClean="0"/>
              <a:t>Bücherwurmkonzept</a:t>
            </a:r>
            <a:endParaRPr lang="de-DE"/>
          </a:p>
        </p:txBody>
      </p:sp>
      <p:sp>
        <p:nvSpPr>
          <p:cNvPr id="5" name="Foliennummernplatzhalter 4"/>
          <p:cNvSpPr>
            <a:spLocks noGrp="1"/>
          </p:cNvSpPr>
          <p:nvPr>
            <p:ph type="sldNum" sz="quarter" idx="12"/>
          </p:nvPr>
        </p:nvSpPr>
        <p:spPr/>
        <p:txBody>
          <a:bodyPr/>
          <a:lstStyle/>
          <a:p>
            <a:fld id="{A180C9BA-BCDA-4C9B-910D-6B8B497E466E}" type="slidenum">
              <a:rPr lang="de-DE" smtClean="0"/>
              <a:t>‹Nr.›</a:t>
            </a:fld>
            <a:endParaRPr lang="de-DE"/>
          </a:p>
        </p:txBody>
      </p:sp>
    </p:spTree>
    <p:extLst>
      <p:ext uri="{BB962C8B-B14F-4D97-AF65-F5344CB8AC3E}">
        <p14:creationId xmlns:p14="http://schemas.microsoft.com/office/powerpoint/2010/main" val="220018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405119A-58B6-43CC-AFE5-EA519900B950}" type="datetime1">
              <a:rPr lang="de-DE" smtClean="0"/>
              <a:t>19.11.2012</a:t>
            </a:fld>
            <a:endParaRPr lang="de-DE"/>
          </a:p>
        </p:txBody>
      </p:sp>
      <p:sp>
        <p:nvSpPr>
          <p:cNvPr id="3" name="Fußzeilenplatzhalter 2"/>
          <p:cNvSpPr>
            <a:spLocks noGrp="1"/>
          </p:cNvSpPr>
          <p:nvPr>
            <p:ph type="ftr" sz="quarter" idx="11"/>
          </p:nvPr>
        </p:nvSpPr>
        <p:spPr/>
        <p:txBody>
          <a:bodyPr/>
          <a:lstStyle/>
          <a:p>
            <a:r>
              <a:rPr lang="de-DE" smtClean="0"/>
              <a:t>Bücherwurmkonzept</a:t>
            </a:r>
            <a:endParaRPr lang="de-DE"/>
          </a:p>
        </p:txBody>
      </p:sp>
      <p:sp>
        <p:nvSpPr>
          <p:cNvPr id="4" name="Foliennummernplatzhalter 3"/>
          <p:cNvSpPr>
            <a:spLocks noGrp="1"/>
          </p:cNvSpPr>
          <p:nvPr>
            <p:ph type="sldNum" sz="quarter" idx="12"/>
          </p:nvPr>
        </p:nvSpPr>
        <p:spPr/>
        <p:txBody>
          <a:bodyPr/>
          <a:lstStyle/>
          <a:p>
            <a:fld id="{A180C9BA-BCDA-4C9B-910D-6B8B497E466E}" type="slidenum">
              <a:rPr lang="de-DE" smtClean="0"/>
              <a:t>‹Nr.›</a:t>
            </a:fld>
            <a:endParaRPr lang="de-DE"/>
          </a:p>
        </p:txBody>
      </p:sp>
    </p:spTree>
    <p:extLst>
      <p:ext uri="{BB962C8B-B14F-4D97-AF65-F5344CB8AC3E}">
        <p14:creationId xmlns:p14="http://schemas.microsoft.com/office/powerpoint/2010/main" val="291940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49"/>
            <a:ext cx="3008313" cy="1162051"/>
          </a:xfrm>
        </p:spPr>
        <p:txBody>
          <a:bodyPr anchor="b"/>
          <a:lstStyle>
            <a:lvl1pPr algn="l">
              <a:defRPr sz="1700" b="1"/>
            </a:lvl1pPr>
          </a:lstStyle>
          <a:p>
            <a:r>
              <a:rPr lang="de-DE" smtClean="0"/>
              <a:t>Titelmasterformat durch Klicken bearbeiten</a:t>
            </a:r>
            <a:endParaRPr lang="de-DE"/>
          </a:p>
        </p:txBody>
      </p:sp>
      <p:sp>
        <p:nvSpPr>
          <p:cNvPr id="3" name="Inhaltsplatzhalter 2"/>
          <p:cNvSpPr>
            <a:spLocks noGrp="1"/>
          </p:cNvSpPr>
          <p:nvPr>
            <p:ph idx="1"/>
          </p:nvPr>
        </p:nvSpPr>
        <p:spPr>
          <a:xfrm>
            <a:off x="3575051" y="273054"/>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1" y="1435104"/>
            <a:ext cx="3008313" cy="46910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1FB259F-5D57-4398-9F02-077E62EF0CEB}" type="datetime1">
              <a:rPr lang="de-DE" smtClean="0"/>
              <a:t>19.11.2012</a:t>
            </a:fld>
            <a:endParaRPr lang="de-DE"/>
          </a:p>
        </p:txBody>
      </p:sp>
      <p:sp>
        <p:nvSpPr>
          <p:cNvPr id="6" name="Fußzeilenplatzhalter 5"/>
          <p:cNvSpPr>
            <a:spLocks noGrp="1"/>
          </p:cNvSpPr>
          <p:nvPr>
            <p:ph type="ftr" sz="quarter" idx="11"/>
          </p:nvPr>
        </p:nvSpPr>
        <p:spPr/>
        <p:txBody>
          <a:bodyPr/>
          <a:lstStyle/>
          <a:p>
            <a:r>
              <a:rPr lang="de-DE" smtClean="0"/>
              <a:t>Bücherwurmkonzept</a:t>
            </a:r>
            <a:endParaRPr lang="de-DE"/>
          </a:p>
        </p:txBody>
      </p:sp>
      <p:sp>
        <p:nvSpPr>
          <p:cNvPr id="7" name="Foliennummernplatzhalter 6"/>
          <p:cNvSpPr>
            <a:spLocks noGrp="1"/>
          </p:cNvSpPr>
          <p:nvPr>
            <p:ph type="sldNum" sz="quarter" idx="12"/>
          </p:nvPr>
        </p:nvSpPr>
        <p:spPr/>
        <p:txBody>
          <a:bodyPr/>
          <a:lstStyle/>
          <a:p>
            <a:fld id="{A180C9BA-BCDA-4C9B-910D-6B8B497E466E}" type="slidenum">
              <a:rPr lang="de-DE" smtClean="0"/>
              <a:t>‹Nr.›</a:t>
            </a:fld>
            <a:endParaRPr lang="de-DE"/>
          </a:p>
        </p:txBody>
      </p:sp>
    </p:spTree>
    <p:extLst>
      <p:ext uri="{BB962C8B-B14F-4D97-AF65-F5344CB8AC3E}">
        <p14:creationId xmlns:p14="http://schemas.microsoft.com/office/powerpoint/2010/main" val="220536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17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de-DE"/>
          </a:p>
        </p:txBody>
      </p:sp>
      <p:sp>
        <p:nvSpPr>
          <p:cNvPr id="4" name="Textplatzhalter 3"/>
          <p:cNvSpPr>
            <a:spLocks noGrp="1"/>
          </p:cNvSpPr>
          <p:nvPr>
            <p:ph type="body" sz="half" idx="2"/>
          </p:nvPr>
        </p:nvSpPr>
        <p:spPr>
          <a:xfrm>
            <a:off x="1792288" y="5367338"/>
            <a:ext cx="5486400" cy="8048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C810846-FDA1-4373-9FBB-B045861960F8}" type="datetime1">
              <a:rPr lang="de-DE" smtClean="0"/>
              <a:t>19.11.2012</a:t>
            </a:fld>
            <a:endParaRPr lang="de-DE"/>
          </a:p>
        </p:txBody>
      </p:sp>
      <p:sp>
        <p:nvSpPr>
          <p:cNvPr id="6" name="Fußzeilenplatzhalter 5"/>
          <p:cNvSpPr>
            <a:spLocks noGrp="1"/>
          </p:cNvSpPr>
          <p:nvPr>
            <p:ph type="ftr" sz="quarter" idx="11"/>
          </p:nvPr>
        </p:nvSpPr>
        <p:spPr/>
        <p:txBody>
          <a:bodyPr/>
          <a:lstStyle/>
          <a:p>
            <a:r>
              <a:rPr lang="de-DE" smtClean="0"/>
              <a:t>Bücherwurmkonzept</a:t>
            </a:r>
            <a:endParaRPr lang="de-DE"/>
          </a:p>
        </p:txBody>
      </p:sp>
      <p:sp>
        <p:nvSpPr>
          <p:cNvPr id="7" name="Foliennummernplatzhalter 6"/>
          <p:cNvSpPr>
            <a:spLocks noGrp="1"/>
          </p:cNvSpPr>
          <p:nvPr>
            <p:ph type="sldNum" sz="quarter" idx="12"/>
          </p:nvPr>
        </p:nvSpPr>
        <p:spPr/>
        <p:txBody>
          <a:bodyPr/>
          <a:lstStyle/>
          <a:p>
            <a:fld id="{A180C9BA-BCDA-4C9B-910D-6B8B497E466E}" type="slidenum">
              <a:rPr lang="de-DE" smtClean="0"/>
              <a:t>‹Nr.›</a:t>
            </a:fld>
            <a:endParaRPr lang="de-DE"/>
          </a:p>
        </p:txBody>
      </p:sp>
    </p:spTree>
    <p:extLst>
      <p:ext uri="{BB962C8B-B14F-4D97-AF65-F5344CB8AC3E}">
        <p14:creationId xmlns:p14="http://schemas.microsoft.com/office/powerpoint/2010/main" val="257663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9"/>
            <a:ext cx="8229600" cy="1143000"/>
          </a:xfrm>
          <a:prstGeom prst="rect">
            <a:avLst/>
          </a:prstGeom>
        </p:spPr>
        <p:txBody>
          <a:bodyPr vert="horz" lIns="77925" tIns="38963" rIns="77925" bIns="38963"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4"/>
            <a:ext cx="8229600" cy="4525963"/>
          </a:xfrm>
          <a:prstGeom prst="rect">
            <a:avLst/>
          </a:prstGeom>
        </p:spPr>
        <p:txBody>
          <a:bodyPr vert="horz" lIns="77925" tIns="38963" rIns="77925" bIns="38963"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4"/>
            <a:ext cx="2133600" cy="365125"/>
          </a:xfrm>
          <a:prstGeom prst="rect">
            <a:avLst/>
          </a:prstGeom>
        </p:spPr>
        <p:txBody>
          <a:bodyPr vert="horz" lIns="77925" tIns="38963" rIns="77925" bIns="38963" rtlCol="0" anchor="ctr"/>
          <a:lstStyle>
            <a:lvl1pPr algn="l">
              <a:defRPr sz="1000">
                <a:solidFill>
                  <a:schemeClr val="tx1">
                    <a:tint val="75000"/>
                  </a:schemeClr>
                </a:solidFill>
              </a:defRPr>
            </a:lvl1pPr>
          </a:lstStyle>
          <a:p>
            <a:fld id="{8A0D491D-DCFF-4FE5-9A11-FD4ACFA6B758}" type="datetime1">
              <a:rPr lang="de-DE" smtClean="0"/>
              <a:t>19.11.2012</a:t>
            </a:fld>
            <a:endParaRPr lang="de-DE"/>
          </a:p>
        </p:txBody>
      </p:sp>
      <p:sp>
        <p:nvSpPr>
          <p:cNvPr id="5" name="Fußzeilenplatzhalter 4"/>
          <p:cNvSpPr>
            <a:spLocks noGrp="1"/>
          </p:cNvSpPr>
          <p:nvPr>
            <p:ph type="ftr" sz="quarter" idx="3"/>
          </p:nvPr>
        </p:nvSpPr>
        <p:spPr>
          <a:xfrm>
            <a:off x="3124200" y="6356354"/>
            <a:ext cx="2895600" cy="365125"/>
          </a:xfrm>
          <a:prstGeom prst="rect">
            <a:avLst/>
          </a:prstGeom>
        </p:spPr>
        <p:txBody>
          <a:bodyPr vert="horz" lIns="77925" tIns="38963" rIns="77925" bIns="38963" rtlCol="0" anchor="ctr"/>
          <a:lstStyle>
            <a:lvl1pPr algn="ctr">
              <a:defRPr sz="1000">
                <a:solidFill>
                  <a:schemeClr val="tx1">
                    <a:tint val="75000"/>
                  </a:schemeClr>
                </a:solidFill>
              </a:defRPr>
            </a:lvl1pPr>
          </a:lstStyle>
          <a:p>
            <a:r>
              <a:rPr lang="de-DE" smtClean="0"/>
              <a:t>Bücherwurmkonzept</a:t>
            </a:r>
            <a:endParaRPr lang="de-DE"/>
          </a:p>
        </p:txBody>
      </p:sp>
      <p:sp>
        <p:nvSpPr>
          <p:cNvPr id="6" name="Foliennummernplatzhalter 5"/>
          <p:cNvSpPr>
            <a:spLocks noGrp="1"/>
          </p:cNvSpPr>
          <p:nvPr>
            <p:ph type="sldNum" sz="quarter" idx="4"/>
          </p:nvPr>
        </p:nvSpPr>
        <p:spPr>
          <a:xfrm>
            <a:off x="6553200" y="6356354"/>
            <a:ext cx="2133600" cy="365125"/>
          </a:xfrm>
          <a:prstGeom prst="rect">
            <a:avLst/>
          </a:prstGeom>
        </p:spPr>
        <p:txBody>
          <a:bodyPr vert="horz" lIns="77925" tIns="38963" rIns="77925" bIns="38963" rtlCol="0" anchor="ctr"/>
          <a:lstStyle>
            <a:lvl1pPr algn="r">
              <a:defRPr sz="1000">
                <a:solidFill>
                  <a:schemeClr val="tx1">
                    <a:tint val="75000"/>
                  </a:schemeClr>
                </a:solidFill>
              </a:defRPr>
            </a:lvl1pPr>
          </a:lstStyle>
          <a:p>
            <a:fld id="{A180C9BA-BCDA-4C9B-910D-6B8B497E466E}" type="slidenum">
              <a:rPr lang="de-DE" smtClean="0"/>
              <a:t>‹Nr.›</a:t>
            </a:fld>
            <a:endParaRPr lang="de-DE"/>
          </a:p>
        </p:txBody>
      </p:sp>
    </p:spTree>
    <p:extLst>
      <p:ext uri="{BB962C8B-B14F-4D97-AF65-F5344CB8AC3E}">
        <p14:creationId xmlns:p14="http://schemas.microsoft.com/office/powerpoint/2010/main" val="2567291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de-DE"/>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10.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563" y="1853665"/>
            <a:ext cx="2122691" cy="1592018"/>
          </a:xfrm>
          <a:prstGeom prst="rect">
            <a:avLst/>
          </a:prstGeom>
        </p:spPr>
      </p:pic>
      <p:sp>
        <p:nvSpPr>
          <p:cNvPr id="5" name="Titel 4"/>
          <p:cNvSpPr>
            <a:spLocks noGrp="1"/>
          </p:cNvSpPr>
          <p:nvPr>
            <p:ph type="title"/>
          </p:nvPr>
        </p:nvSpPr>
        <p:spPr>
          <a:xfrm rot="16200000">
            <a:off x="8119865" y="820688"/>
            <a:ext cx="1832247" cy="216024"/>
          </a:xfrm>
        </p:spPr>
        <p:txBody>
          <a:bodyPr vert="horz" lIns="77925" tIns="38963" rIns="77925" bIns="38963" rtlCol="0" anchor="ctr">
            <a:noAutofit/>
          </a:bodyPr>
          <a:lstStyle/>
          <a:p>
            <a:r>
              <a:rPr lang="de-DE" sz="1200" dirty="0">
                <a:latin typeface="Comic Sans MS" pitchFamily="66" charset="0"/>
              </a:rPr>
              <a:t>Bücherwurmkonzept</a:t>
            </a:r>
          </a:p>
        </p:txBody>
      </p:sp>
      <p:sp>
        <p:nvSpPr>
          <p:cNvPr id="6" name="Titel 4"/>
          <p:cNvSpPr txBox="1">
            <a:spLocks/>
          </p:cNvSpPr>
          <p:nvPr/>
        </p:nvSpPr>
        <p:spPr>
          <a:xfrm>
            <a:off x="7236296" y="12576"/>
            <a:ext cx="1907705" cy="216024"/>
          </a:xfrm>
          <a:prstGeom prst="rect">
            <a:avLst/>
          </a:prstGeom>
        </p:spPr>
        <p:txBody>
          <a:bodyPr vert="horz" lIns="77925" tIns="38963" rIns="77925" bIns="38963" rtlCol="0" anchor="ctr">
            <a:no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1200" dirty="0" smtClean="0">
                <a:latin typeface="Comic Sans MS" pitchFamily="66" charset="0"/>
              </a:rPr>
              <a:t>Die Wühlmäuse  e.V.</a:t>
            </a:r>
            <a:endParaRPr lang="de-DE" sz="1200" dirty="0">
              <a:latin typeface="Comic Sans MS" pitchFamily="66" charset="0"/>
            </a:endParaRPr>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2" y="6093373"/>
            <a:ext cx="3256362" cy="720000"/>
          </a:xfrm>
          <a:prstGeom prst="rect">
            <a:avLst/>
          </a:prstGeom>
          <a:effectLst>
            <a:innerShdw blurRad="114300">
              <a:prstClr val="black"/>
            </a:innerShdw>
          </a:effectLst>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0943" y="1870433"/>
            <a:ext cx="2122690" cy="1592018"/>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648297" y="1571646"/>
            <a:ext cx="2122690" cy="1592018"/>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2052" y="3445683"/>
            <a:ext cx="2122690" cy="1592018"/>
          </a:xfrm>
          <a:prstGeom prst="rect">
            <a:avLst/>
          </a:prstGeom>
        </p:spPr>
      </p:pic>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5729" y="1943449"/>
            <a:ext cx="2122690" cy="1592018"/>
          </a:xfrm>
          <a:prstGeom prst="rect">
            <a:avLst/>
          </a:prstGeom>
        </p:spPr>
      </p:pic>
      <p:pic>
        <p:nvPicPr>
          <p:cNvPr id="14" name="Grafik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37581" y="3445683"/>
            <a:ext cx="2122690" cy="1592018"/>
          </a:xfrm>
          <a:prstGeom prst="rect">
            <a:avLst/>
          </a:prstGeom>
        </p:spPr>
      </p:pic>
      <p:pic>
        <p:nvPicPr>
          <p:cNvPr id="15" name="Grafik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280227" y="3694336"/>
            <a:ext cx="2122690" cy="1592018"/>
          </a:xfrm>
          <a:prstGeom prst="rect">
            <a:avLst/>
          </a:prstGeom>
        </p:spPr>
      </p:pic>
      <p:pic>
        <p:nvPicPr>
          <p:cNvPr id="16" name="Grafik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74742" y="3429000"/>
            <a:ext cx="2122690" cy="1592018"/>
          </a:xfrm>
          <a:prstGeom prst="rect">
            <a:avLst/>
          </a:prstGeom>
        </p:spPr>
      </p:pic>
    </p:spTree>
    <p:extLst>
      <p:ext uri="{BB962C8B-B14F-4D97-AF65-F5344CB8AC3E}">
        <p14:creationId xmlns:p14="http://schemas.microsoft.com/office/powerpoint/2010/main" val="1338612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53519" y="548680"/>
            <a:ext cx="8352928" cy="3508653"/>
          </a:xfrm>
          <a:prstGeom prst="rect">
            <a:avLst/>
          </a:prstGeom>
        </p:spPr>
        <p:txBody>
          <a:bodyPr wrap="square">
            <a:spAutoFit/>
          </a:bodyPr>
          <a:lstStyle/>
          <a:p>
            <a:r>
              <a:rPr lang="de-DE" sz="1200" b="1" u="sng" dirty="0">
                <a:latin typeface="Comic Sans MS" pitchFamily="66" charset="0"/>
              </a:rPr>
              <a:t>Was passiert im Hauptteil?</a:t>
            </a:r>
            <a:endParaRPr lang="de-DE" sz="1200" dirty="0">
              <a:latin typeface="Comic Sans MS" pitchFamily="66" charset="0"/>
            </a:endParaRPr>
          </a:p>
          <a:p>
            <a:r>
              <a:rPr lang="de-DE" dirty="0">
                <a:latin typeface="Comic Sans MS" pitchFamily="66" charset="0"/>
              </a:rPr>
              <a:t> </a:t>
            </a:r>
          </a:p>
          <a:p>
            <a:r>
              <a:rPr lang="de-DE" sz="1000" dirty="0">
                <a:latin typeface="Comic Sans MS" pitchFamily="66" charset="0"/>
              </a:rPr>
              <a:t>Ein Bücherwurmjahr ist nie wie das andere.</a:t>
            </a:r>
          </a:p>
          <a:p>
            <a:r>
              <a:rPr lang="de-DE" sz="1000" dirty="0">
                <a:latin typeface="Comic Sans MS" pitchFamily="66" charset="0"/>
              </a:rPr>
              <a:t>Die Angebote und Inhalte sind sehr individuell an die Gruppe angepasst. Wir beobachten die Kinder genau und schauen, wo sie ihre Fähigkeiten und Stärken haben und wo wir sie noch unterstützen können.</a:t>
            </a:r>
          </a:p>
          <a:p>
            <a:r>
              <a:rPr lang="de-DE" sz="1000" dirty="0">
                <a:latin typeface="Comic Sans MS" pitchFamily="66" charset="0"/>
              </a:rPr>
              <a:t>Es werden Angebote vorbereitet, die an </a:t>
            </a:r>
            <a:r>
              <a:rPr lang="de-DE" sz="1000" dirty="0" smtClean="0">
                <a:latin typeface="Comic Sans MS" pitchFamily="66" charset="0"/>
              </a:rPr>
              <a:t>verschiedene Bildungsbereiche </a:t>
            </a:r>
            <a:r>
              <a:rPr lang="de-DE" sz="1000" dirty="0">
                <a:latin typeface="Comic Sans MS" pitchFamily="66" charset="0"/>
              </a:rPr>
              <a:t>anknüpfen:</a:t>
            </a:r>
          </a:p>
          <a:p>
            <a:r>
              <a:rPr lang="de-DE" sz="1000" dirty="0">
                <a:latin typeface="Comic Sans MS" pitchFamily="66" charset="0"/>
              </a:rPr>
              <a:t> </a:t>
            </a:r>
          </a:p>
          <a:p>
            <a:r>
              <a:rPr lang="de-DE" sz="1000" dirty="0">
                <a:latin typeface="Comic Sans MS" pitchFamily="66" charset="0"/>
              </a:rPr>
              <a:t> </a:t>
            </a:r>
          </a:p>
          <a:p>
            <a:pPr lvl="0"/>
            <a:r>
              <a:rPr lang="de-DE" sz="1000" dirty="0" smtClean="0">
                <a:latin typeface="Comic Sans MS" pitchFamily="66" charset="0"/>
              </a:rPr>
              <a:t>1. </a:t>
            </a:r>
            <a:r>
              <a:rPr lang="de-DE" sz="1000" u="sng" dirty="0" smtClean="0">
                <a:latin typeface="Comic Sans MS" pitchFamily="66" charset="0"/>
              </a:rPr>
              <a:t>Emotionale </a:t>
            </a:r>
            <a:r>
              <a:rPr lang="de-DE" sz="1000" u="sng" dirty="0">
                <a:latin typeface="Comic Sans MS" pitchFamily="66" charset="0"/>
              </a:rPr>
              <a:t>Entwicklung</a:t>
            </a:r>
            <a:endParaRPr lang="de-DE" sz="1000" dirty="0">
              <a:latin typeface="Comic Sans MS" pitchFamily="66" charset="0"/>
            </a:endParaRPr>
          </a:p>
          <a:p>
            <a:r>
              <a:rPr lang="de-DE" sz="1000" dirty="0">
                <a:latin typeface="Comic Sans MS" pitchFamily="66" charset="0"/>
              </a:rPr>
              <a:t>Kontakte </a:t>
            </a:r>
            <a:r>
              <a:rPr lang="de-DE" sz="1000" dirty="0" smtClean="0">
                <a:latin typeface="Comic Sans MS" pitchFamily="66" charset="0"/>
              </a:rPr>
              <a:t>aufbauen, Gefühle </a:t>
            </a:r>
            <a:r>
              <a:rPr lang="de-DE" sz="1000" dirty="0">
                <a:latin typeface="Comic Sans MS" pitchFamily="66" charset="0"/>
              </a:rPr>
              <a:t>wahrnehmen, Regeln achten, Umgang mit Konflikten, </a:t>
            </a:r>
            <a:r>
              <a:rPr lang="de-DE" sz="1000" dirty="0" smtClean="0">
                <a:latin typeface="Comic Sans MS" pitchFamily="66" charset="0"/>
              </a:rPr>
              <a:t>Freundschaften </a:t>
            </a:r>
            <a:r>
              <a:rPr lang="de-DE" sz="1000" dirty="0">
                <a:latin typeface="Comic Sans MS" pitchFamily="66" charset="0"/>
              </a:rPr>
              <a:t>schließen, </a:t>
            </a:r>
            <a:endParaRPr lang="de-DE" sz="1000" dirty="0" smtClean="0">
              <a:latin typeface="Comic Sans MS" pitchFamily="66" charset="0"/>
            </a:endParaRPr>
          </a:p>
          <a:p>
            <a:r>
              <a:rPr lang="de-DE" sz="1000" dirty="0" smtClean="0">
                <a:latin typeface="Comic Sans MS" pitchFamily="66" charset="0"/>
              </a:rPr>
              <a:t>mit </a:t>
            </a:r>
            <a:r>
              <a:rPr lang="de-DE" sz="1000" dirty="0">
                <a:latin typeface="Comic Sans MS" pitchFamily="66" charset="0"/>
              </a:rPr>
              <a:t>Enttäuschungen </a:t>
            </a:r>
            <a:r>
              <a:rPr lang="de-DE" sz="1000" dirty="0" smtClean="0">
                <a:latin typeface="Comic Sans MS" pitchFamily="66" charset="0"/>
              </a:rPr>
              <a:t>umgehen …</a:t>
            </a:r>
            <a:endParaRPr lang="de-DE" sz="1000" dirty="0">
              <a:latin typeface="Comic Sans MS" pitchFamily="66" charset="0"/>
            </a:endParaRPr>
          </a:p>
          <a:p>
            <a:r>
              <a:rPr lang="de-DE" sz="1000" dirty="0">
                <a:latin typeface="Comic Sans MS" pitchFamily="66" charset="0"/>
              </a:rPr>
              <a:t> </a:t>
            </a:r>
          </a:p>
          <a:p>
            <a:pPr lvl="0"/>
            <a:r>
              <a:rPr lang="de-DE" sz="1000" dirty="0" smtClean="0">
                <a:latin typeface="Comic Sans MS" pitchFamily="66" charset="0"/>
              </a:rPr>
              <a:t>2. </a:t>
            </a:r>
            <a:r>
              <a:rPr lang="de-DE" sz="1000" u="sng" dirty="0" smtClean="0">
                <a:latin typeface="Comic Sans MS" pitchFamily="66" charset="0"/>
              </a:rPr>
              <a:t>Entwicklung </a:t>
            </a:r>
            <a:r>
              <a:rPr lang="de-DE" sz="1000" u="sng" dirty="0">
                <a:latin typeface="Comic Sans MS" pitchFamily="66" charset="0"/>
              </a:rPr>
              <a:t>kognitiver Fähigkeiten und der Freude am Lernen</a:t>
            </a:r>
            <a:endParaRPr lang="de-DE" sz="1000" dirty="0">
              <a:latin typeface="Comic Sans MS" pitchFamily="66" charset="0"/>
            </a:endParaRPr>
          </a:p>
          <a:p>
            <a:r>
              <a:rPr lang="de-DE" sz="1000" dirty="0">
                <a:latin typeface="Comic Sans MS" pitchFamily="66" charset="0"/>
              </a:rPr>
              <a:t>Kognitive Fähigkeiten entfalten können, Eigenaktivität der Kinder </a:t>
            </a:r>
            <a:r>
              <a:rPr lang="de-DE" sz="1000" dirty="0" smtClean="0">
                <a:latin typeface="Comic Sans MS" pitchFamily="66" charset="0"/>
              </a:rPr>
              <a:t>zulassen</a:t>
            </a:r>
            <a:r>
              <a:rPr lang="de-DE" sz="1000" dirty="0">
                <a:latin typeface="Comic Sans MS" pitchFamily="66" charset="0"/>
              </a:rPr>
              <a:t>, alle Sinne nutzen, auf Interessen eingehen, Problemlösungen suchen, </a:t>
            </a:r>
            <a:r>
              <a:rPr lang="de-DE" sz="1000" dirty="0" smtClean="0">
                <a:latin typeface="Comic Sans MS" pitchFamily="66" charset="0"/>
              </a:rPr>
              <a:t>Grundwissen (</a:t>
            </a:r>
            <a:r>
              <a:rPr lang="de-DE" sz="1000" dirty="0">
                <a:latin typeface="Comic Sans MS" pitchFamily="66" charset="0"/>
              </a:rPr>
              <a:t>Farbe, Körperteile, Wochentage), </a:t>
            </a:r>
            <a:r>
              <a:rPr lang="de-DE" sz="1000" dirty="0" smtClean="0">
                <a:latin typeface="Comic Sans MS" pitchFamily="66" charset="0"/>
              </a:rPr>
              <a:t>Weltwissen (</a:t>
            </a:r>
            <a:r>
              <a:rPr lang="de-DE" sz="1000" dirty="0">
                <a:latin typeface="Comic Sans MS" pitchFamily="66" charset="0"/>
              </a:rPr>
              <a:t>v</a:t>
            </a:r>
            <a:r>
              <a:rPr lang="de-DE" sz="1000" dirty="0" smtClean="0">
                <a:latin typeface="Comic Sans MS" pitchFamily="66" charset="0"/>
              </a:rPr>
              <a:t>erschiedene </a:t>
            </a:r>
            <a:r>
              <a:rPr lang="de-DE" sz="1000" dirty="0">
                <a:latin typeface="Comic Sans MS" pitchFamily="66" charset="0"/>
              </a:rPr>
              <a:t>Kulturen, lebenspraktisches Wissen), Lust am Lernen entfalten, Ausdauer, </a:t>
            </a:r>
            <a:r>
              <a:rPr lang="de-DE" sz="1000" dirty="0" smtClean="0">
                <a:latin typeface="Comic Sans MS" pitchFamily="66" charset="0"/>
              </a:rPr>
              <a:t>Konzentration …</a:t>
            </a:r>
            <a:endParaRPr lang="de-DE" sz="1000" dirty="0">
              <a:latin typeface="Comic Sans MS" pitchFamily="66" charset="0"/>
            </a:endParaRPr>
          </a:p>
          <a:p>
            <a:r>
              <a:rPr lang="de-DE" sz="1000" dirty="0">
                <a:latin typeface="Comic Sans MS" pitchFamily="66" charset="0"/>
              </a:rPr>
              <a:t> </a:t>
            </a:r>
          </a:p>
          <a:p>
            <a:r>
              <a:rPr lang="de-DE" sz="1000" dirty="0">
                <a:latin typeface="Comic Sans MS" pitchFamily="66" charset="0"/>
              </a:rPr>
              <a:t>3</a:t>
            </a:r>
            <a:r>
              <a:rPr lang="de-DE" sz="1000" dirty="0" smtClean="0">
                <a:latin typeface="Comic Sans MS" pitchFamily="66" charset="0"/>
              </a:rPr>
              <a:t>. </a:t>
            </a:r>
            <a:r>
              <a:rPr lang="de-DE" sz="1000" u="sng" dirty="0" smtClean="0">
                <a:latin typeface="Comic Sans MS" pitchFamily="66" charset="0"/>
              </a:rPr>
              <a:t>Körper/Bewegung/Gesundheit</a:t>
            </a:r>
            <a:endParaRPr lang="de-DE" sz="1000" dirty="0">
              <a:latin typeface="Comic Sans MS" pitchFamily="66" charset="0"/>
            </a:endParaRPr>
          </a:p>
          <a:p>
            <a:r>
              <a:rPr lang="de-DE" sz="1000" dirty="0">
                <a:latin typeface="Comic Sans MS" pitchFamily="66" charset="0"/>
              </a:rPr>
              <a:t>Bewegungsspiele drinnen und </a:t>
            </a:r>
            <a:r>
              <a:rPr lang="de-DE" sz="1000" dirty="0" smtClean="0">
                <a:latin typeface="Comic Sans MS" pitchFamily="66" charset="0"/>
              </a:rPr>
              <a:t>draußen (</a:t>
            </a:r>
            <a:r>
              <a:rPr lang="de-DE" sz="1000" dirty="0">
                <a:latin typeface="Comic Sans MS" pitchFamily="66" charset="0"/>
              </a:rPr>
              <a:t>toben, klettern, balancieren, rückwärts laufen), Körperbewusstsein stärken, eigene Entwicklung wahrnehmen, Entspannungsübungen, Phantasiereisen, Bewegungssteuerung, </a:t>
            </a:r>
            <a:r>
              <a:rPr lang="de-DE" sz="1000" dirty="0" smtClean="0">
                <a:latin typeface="Comic Sans MS" pitchFamily="66" charset="0"/>
              </a:rPr>
              <a:t>Raumorientierung …</a:t>
            </a:r>
            <a:endParaRPr lang="de-DE" sz="1000" dirty="0">
              <a:latin typeface="Comic Sans MS" pitchFamily="66" charset="0"/>
            </a:endParaRPr>
          </a:p>
          <a:p>
            <a:endParaRPr lang="de-DE" dirty="0">
              <a:latin typeface="Comic Sans MS" pitchFamily="66" charset="0"/>
            </a:endParaRP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7613" y="6132617"/>
            <a:ext cx="1871502" cy="684000"/>
          </a:xfrm>
          <a:prstGeom prst="rect">
            <a:avLst/>
          </a:prstGeom>
          <a:effectLst>
            <a:innerShdw blurRad="114300">
              <a:prstClr val="black"/>
            </a:innerShdw>
          </a:effectLst>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82" y="6308869"/>
            <a:ext cx="1820742" cy="504000"/>
          </a:xfrm>
          <a:prstGeom prst="rect">
            <a:avLst/>
          </a:prstGeom>
          <a:effectLst>
            <a:innerShdw blurRad="114300">
              <a:prstClr val="black"/>
            </a:innerShdw>
          </a:effectLst>
        </p:spPr>
      </p:pic>
      <p:sp>
        <p:nvSpPr>
          <p:cNvPr id="6"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7"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spTree>
    <p:extLst>
      <p:ext uri="{BB962C8B-B14F-4D97-AF65-F5344CB8AC3E}">
        <p14:creationId xmlns:p14="http://schemas.microsoft.com/office/powerpoint/2010/main" val="2257328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55132" y="548603"/>
            <a:ext cx="8352928" cy="3785652"/>
          </a:xfrm>
          <a:prstGeom prst="rect">
            <a:avLst/>
          </a:prstGeom>
        </p:spPr>
        <p:txBody>
          <a:bodyPr wrap="square">
            <a:spAutoFit/>
          </a:bodyPr>
          <a:lstStyle/>
          <a:p>
            <a:r>
              <a:rPr lang="de-DE" dirty="0"/>
              <a:t> </a:t>
            </a:r>
            <a:endParaRPr lang="de-DE" dirty="0">
              <a:latin typeface="Comic Sans MS" pitchFamily="66" charset="0"/>
            </a:endParaRPr>
          </a:p>
          <a:p>
            <a:r>
              <a:rPr lang="de-DE" sz="1000" dirty="0">
                <a:latin typeface="Comic Sans MS" pitchFamily="66" charset="0"/>
              </a:rPr>
              <a:t>4</a:t>
            </a:r>
            <a:r>
              <a:rPr lang="de-DE" sz="1000" dirty="0" smtClean="0">
                <a:latin typeface="Comic Sans MS" pitchFamily="66" charset="0"/>
              </a:rPr>
              <a:t>. </a:t>
            </a:r>
            <a:r>
              <a:rPr lang="de-DE" sz="1000" u="sng" dirty="0" smtClean="0">
                <a:latin typeface="Comic Sans MS" pitchFamily="66" charset="0"/>
              </a:rPr>
              <a:t>Sprache</a:t>
            </a:r>
            <a:r>
              <a:rPr lang="de-DE" sz="1000" u="sng" dirty="0">
                <a:latin typeface="Comic Sans MS" pitchFamily="66" charset="0"/>
              </a:rPr>
              <a:t>, </a:t>
            </a:r>
            <a:r>
              <a:rPr lang="de-DE" sz="1000" u="sng" dirty="0" smtClean="0">
                <a:latin typeface="Comic Sans MS" pitchFamily="66" charset="0"/>
              </a:rPr>
              <a:t>Sprechen</a:t>
            </a:r>
            <a:endParaRPr lang="de-DE" sz="1000" dirty="0">
              <a:latin typeface="Comic Sans MS" pitchFamily="66" charset="0"/>
            </a:endParaRPr>
          </a:p>
          <a:p>
            <a:r>
              <a:rPr lang="de-DE" sz="1000" dirty="0">
                <a:latin typeface="Comic Sans MS" pitchFamily="66" charset="0"/>
              </a:rPr>
              <a:t>Bilderbuchbetrachtung, Gespräche, Theater, Lieder, Fingerspiele, Reime, </a:t>
            </a:r>
            <a:r>
              <a:rPr lang="de-DE" sz="1000" dirty="0" smtClean="0">
                <a:latin typeface="Comic Sans MS" pitchFamily="66" charset="0"/>
              </a:rPr>
              <a:t>Kennenlernen </a:t>
            </a:r>
            <a:r>
              <a:rPr lang="de-DE" sz="1000" dirty="0">
                <a:latin typeface="Comic Sans MS" pitchFamily="66" charset="0"/>
              </a:rPr>
              <a:t>einiger Buchstaben, Lauscher, Würzburger Trainingsprogramm (WT</a:t>
            </a:r>
            <a:r>
              <a:rPr lang="de-DE" sz="1000" dirty="0" smtClean="0">
                <a:latin typeface="Comic Sans MS" pitchFamily="66" charset="0"/>
              </a:rPr>
              <a:t>) …</a:t>
            </a:r>
            <a:endParaRPr lang="de-DE" sz="1000" dirty="0">
              <a:latin typeface="Comic Sans MS" pitchFamily="66" charset="0"/>
            </a:endParaRPr>
          </a:p>
          <a:p>
            <a:r>
              <a:rPr lang="de-DE" sz="1000" dirty="0">
                <a:latin typeface="Comic Sans MS" pitchFamily="66" charset="0"/>
              </a:rPr>
              <a:t> </a:t>
            </a:r>
          </a:p>
          <a:p>
            <a:r>
              <a:rPr lang="de-DE" sz="1000" dirty="0" smtClean="0">
                <a:latin typeface="Comic Sans MS" pitchFamily="66" charset="0"/>
              </a:rPr>
              <a:t>5. </a:t>
            </a:r>
            <a:r>
              <a:rPr lang="de-DE" sz="1000" u="sng" dirty="0" smtClean="0">
                <a:latin typeface="Comic Sans MS" pitchFamily="66" charset="0"/>
              </a:rPr>
              <a:t>Lebenspraktische </a:t>
            </a:r>
            <a:r>
              <a:rPr lang="de-DE" sz="1000" u="sng" dirty="0">
                <a:latin typeface="Comic Sans MS" pitchFamily="66" charset="0"/>
              </a:rPr>
              <a:t>Kompetenzen</a:t>
            </a:r>
            <a:endParaRPr lang="de-DE" sz="1000" dirty="0">
              <a:latin typeface="Comic Sans MS" pitchFamily="66" charset="0"/>
            </a:endParaRPr>
          </a:p>
          <a:p>
            <a:r>
              <a:rPr lang="de-DE" sz="1000" dirty="0">
                <a:latin typeface="Comic Sans MS" pitchFamily="66" charset="0"/>
              </a:rPr>
              <a:t>Auf eigene Materialien achten, backen, aufräumen, werken, Selbständigkeit fördern, gegenseitiges Helfen, Dinge selbst tun können, Verantwortung übernehmen können, </a:t>
            </a:r>
            <a:r>
              <a:rPr lang="de-DE" sz="1000" dirty="0" smtClean="0">
                <a:latin typeface="Comic Sans MS" pitchFamily="66" charset="0"/>
              </a:rPr>
              <a:t>Verkehrserziehung …</a:t>
            </a:r>
            <a:endParaRPr lang="de-DE" sz="1000" dirty="0">
              <a:latin typeface="Comic Sans MS" pitchFamily="66" charset="0"/>
            </a:endParaRPr>
          </a:p>
          <a:p>
            <a:r>
              <a:rPr lang="de-DE" sz="1000" dirty="0">
                <a:latin typeface="Comic Sans MS" pitchFamily="66" charset="0"/>
              </a:rPr>
              <a:t> </a:t>
            </a:r>
          </a:p>
          <a:p>
            <a:r>
              <a:rPr lang="de-DE" sz="1000" dirty="0">
                <a:latin typeface="Comic Sans MS" pitchFamily="66" charset="0"/>
              </a:rPr>
              <a:t>6</a:t>
            </a:r>
            <a:r>
              <a:rPr lang="de-DE" sz="1000" dirty="0" smtClean="0">
                <a:latin typeface="Comic Sans MS" pitchFamily="66" charset="0"/>
              </a:rPr>
              <a:t>. </a:t>
            </a:r>
            <a:r>
              <a:rPr lang="de-DE" sz="1000" u="sng" dirty="0" smtClean="0">
                <a:latin typeface="Comic Sans MS" pitchFamily="66" charset="0"/>
              </a:rPr>
              <a:t>Mathematisches </a:t>
            </a:r>
            <a:r>
              <a:rPr lang="de-DE" sz="1000" u="sng" dirty="0">
                <a:latin typeface="Comic Sans MS" pitchFamily="66" charset="0"/>
              </a:rPr>
              <a:t>Grundverständnis</a:t>
            </a:r>
            <a:endParaRPr lang="de-DE" sz="1000" dirty="0">
              <a:latin typeface="Comic Sans MS" pitchFamily="66" charset="0"/>
            </a:endParaRPr>
          </a:p>
          <a:p>
            <a:r>
              <a:rPr lang="de-DE" sz="1000" dirty="0">
                <a:latin typeface="Comic Sans MS" pitchFamily="66" charset="0"/>
              </a:rPr>
              <a:t>Erfahrungen mit </a:t>
            </a:r>
            <a:r>
              <a:rPr lang="de-DE" sz="1000" dirty="0" smtClean="0">
                <a:latin typeface="Comic Sans MS" pitchFamily="66" charset="0"/>
              </a:rPr>
              <a:t>Zeit (Wochentage,  Monate), Zahlen/Zählen, Größen</a:t>
            </a:r>
            <a:r>
              <a:rPr lang="de-DE" sz="1000" dirty="0">
                <a:latin typeface="Comic Sans MS" pitchFamily="66" charset="0"/>
              </a:rPr>
              <a:t>, Mengen, </a:t>
            </a:r>
            <a:r>
              <a:rPr lang="de-DE" sz="1000" dirty="0" smtClean="0">
                <a:latin typeface="Comic Sans MS" pitchFamily="66" charset="0"/>
              </a:rPr>
              <a:t>räumliche Anordnungen ( neben, unter, über… )</a:t>
            </a:r>
            <a:endParaRPr lang="de-DE" sz="1000" dirty="0">
              <a:latin typeface="Comic Sans MS" pitchFamily="66" charset="0"/>
            </a:endParaRPr>
          </a:p>
          <a:p>
            <a:r>
              <a:rPr lang="de-DE" sz="1000" dirty="0">
                <a:latin typeface="Comic Sans MS" pitchFamily="66" charset="0"/>
              </a:rPr>
              <a:t> </a:t>
            </a:r>
          </a:p>
          <a:p>
            <a:r>
              <a:rPr lang="de-DE" sz="1000" dirty="0">
                <a:latin typeface="Comic Sans MS" pitchFamily="66" charset="0"/>
              </a:rPr>
              <a:t>7</a:t>
            </a:r>
            <a:r>
              <a:rPr lang="de-DE" sz="1000" dirty="0" smtClean="0">
                <a:latin typeface="Comic Sans MS" pitchFamily="66" charset="0"/>
              </a:rPr>
              <a:t>. </a:t>
            </a:r>
            <a:r>
              <a:rPr lang="de-DE" sz="1000" u="sng" dirty="0" smtClean="0">
                <a:latin typeface="Comic Sans MS" pitchFamily="66" charset="0"/>
              </a:rPr>
              <a:t>Ästhetik</a:t>
            </a:r>
            <a:endParaRPr lang="de-DE" sz="1000" dirty="0">
              <a:latin typeface="Comic Sans MS" pitchFamily="66" charset="0"/>
            </a:endParaRPr>
          </a:p>
          <a:p>
            <a:r>
              <a:rPr lang="de-DE" sz="1000" dirty="0">
                <a:latin typeface="Comic Sans MS" pitchFamily="66" charset="0"/>
              </a:rPr>
              <a:t>Mit allen Sinnen erleben, Arbeit mit verschiedenen Materialien, musizieren</a:t>
            </a:r>
          </a:p>
          <a:p>
            <a:r>
              <a:rPr lang="de-DE" sz="1000" dirty="0">
                <a:latin typeface="Comic Sans MS" pitchFamily="66" charset="0"/>
              </a:rPr>
              <a:t> </a:t>
            </a:r>
          </a:p>
          <a:p>
            <a:r>
              <a:rPr lang="de-DE" sz="1000" dirty="0">
                <a:latin typeface="Comic Sans MS" pitchFamily="66" charset="0"/>
              </a:rPr>
              <a:t>8</a:t>
            </a:r>
            <a:r>
              <a:rPr lang="de-DE" sz="1000" dirty="0" smtClean="0">
                <a:latin typeface="Comic Sans MS" pitchFamily="66" charset="0"/>
              </a:rPr>
              <a:t>. </a:t>
            </a:r>
            <a:r>
              <a:rPr lang="de-DE" sz="1000" u="sng" dirty="0" smtClean="0">
                <a:latin typeface="Comic Sans MS" pitchFamily="66" charset="0"/>
              </a:rPr>
              <a:t>Natur </a:t>
            </a:r>
            <a:r>
              <a:rPr lang="de-DE" sz="1000" u="sng" dirty="0">
                <a:latin typeface="Comic Sans MS" pitchFamily="66" charset="0"/>
              </a:rPr>
              <a:t>und Lebenswelten</a:t>
            </a:r>
            <a:endParaRPr lang="de-DE" sz="1000" dirty="0">
              <a:latin typeface="Comic Sans MS" pitchFamily="66" charset="0"/>
            </a:endParaRPr>
          </a:p>
          <a:p>
            <a:r>
              <a:rPr lang="de-DE" sz="1000" dirty="0">
                <a:latin typeface="Comic Sans MS" pitchFamily="66" charset="0"/>
              </a:rPr>
              <a:t>Umgang mit den vier </a:t>
            </a:r>
            <a:r>
              <a:rPr lang="de-DE" sz="1000" dirty="0" smtClean="0">
                <a:latin typeface="Comic Sans MS" pitchFamily="66" charset="0"/>
              </a:rPr>
              <a:t>Grundelementen (Feuer</a:t>
            </a:r>
            <a:r>
              <a:rPr lang="de-DE" sz="1000" dirty="0">
                <a:latin typeface="Comic Sans MS" pitchFamily="66" charset="0"/>
              </a:rPr>
              <a:t>, Wasser, Luft und Erde), Experimente, Spiele,  Jahreszeiten, Erkundung der </a:t>
            </a:r>
            <a:r>
              <a:rPr lang="de-DE" sz="1000" dirty="0" smtClean="0">
                <a:latin typeface="Comic Sans MS" pitchFamily="66" charset="0"/>
              </a:rPr>
              <a:t>Umwelt/Umgebung …</a:t>
            </a:r>
            <a:endParaRPr lang="de-DE" sz="1000" dirty="0">
              <a:latin typeface="Comic Sans MS" pitchFamily="66" charset="0"/>
            </a:endParaRPr>
          </a:p>
          <a:p>
            <a:r>
              <a:rPr lang="de-DE" sz="1000" dirty="0">
                <a:latin typeface="Comic Sans MS" pitchFamily="66" charset="0"/>
              </a:rPr>
              <a:t> </a:t>
            </a:r>
          </a:p>
          <a:p>
            <a:r>
              <a:rPr lang="de-DE" sz="1000" dirty="0">
                <a:latin typeface="Comic Sans MS" pitchFamily="66" charset="0"/>
              </a:rPr>
              <a:t>9. </a:t>
            </a:r>
            <a:r>
              <a:rPr lang="de-DE" sz="1000" u="sng" dirty="0">
                <a:latin typeface="Comic Sans MS" pitchFamily="66" charset="0"/>
              </a:rPr>
              <a:t>Ethik</a:t>
            </a:r>
            <a:endParaRPr lang="de-DE" sz="1000" dirty="0">
              <a:latin typeface="Comic Sans MS" pitchFamily="66" charset="0"/>
            </a:endParaRPr>
          </a:p>
          <a:p>
            <a:r>
              <a:rPr lang="de-DE" sz="1000" dirty="0">
                <a:latin typeface="Comic Sans MS" pitchFamily="66" charset="0"/>
              </a:rPr>
              <a:t>Leben und Tod, Glück und Trauer, Feste und Rituale, verschiedene </a:t>
            </a:r>
            <a:r>
              <a:rPr lang="de-DE" sz="1000" dirty="0" smtClean="0">
                <a:latin typeface="Comic Sans MS" pitchFamily="66" charset="0"/>
              </a:rPr>
              <a:t>Glaubensrichtungen …</a:t>
            </a:r>
            <a:endParaRPr lang="de-DE" sz="1000" dirty="0">
              <a:latin typeface="Comic Sans MS" pitchFamily="66" charset="0"/>
            </a:endParaRPr>
          </a:p>
          <a:p>
            <a:r>
              <a:rPr lang="de-DE" sz="1000" dirty="0">
                <a:latin typeface="Comic Sans MS" pitchFamily="66" charset="0"/>
              </a:rPr>
              <a:t> </a:t>
            </a:r>
          </a:p>
          <a:p>
            <a:endParaRPr lang="de-DE" dirty="0"/>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0609" y="6132177"/>
            <a:ext cx="2003813" cy="684000"/>
          </a:xfrm>
          <a:prstGeom prst="rect">
            <a:avLst/>
          </a:prstGeom>
          <a:effectLst>
            <a:innerShdw blurRad="114300">
              <a:prstClr val="black"/>
            </a:innerShdw>
          </a:effectLst>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41" y="6308869"/>
            <a:ext cx="1640503" cy="504000"/>
          </a:xfrm>
          <a:prstGeom prst="rect">
            <a:avLst/>
          </a:prstGeom>
          <a:effectLst>
            <a:innerShdw blurRad="114300">
              <a:prstClr val="black"/>
            </a:innerShdw>
          </a:effectLst>
        </p:spPr>
      </p:pic>
      <p:sp>
        <p:nvSpPr>
          <p:cNvPr id="6"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7"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spTree>
    <p:extLst>
      <p:ext uri="{BB962C8B-B14F-4D97-AF65-F5344CB8AC3E}">
        <p14:creationId xmlns:p14="http://schemas.microsoft.com/office/powerpoint/2010/main" val="3047973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51520" y="553337"/>
            <a:ext cx="8568952" cy="2200602"/>
          </a:xfrm>
          <a:prstGeom prst="rect">
            <a:avLst/>
          </a:prstGeom>
        </p:spPr>
        <p:txBody>
          <a:bodyPr wrap="square">
            <a:spAutoFit/>
          </a:bodyPr>
          <a:lstStyle/>
          <a:p>
            <a:r>
              <a:rPr lang="de-DE" sz="1200" b="1" u="sng" dirty="0" smtClean="0">
                <a:latin typeface="Comic Sans MS" pitchFamily="66" charset="0"/>
              </a:rPr>
              <a:t>Abschluss </a:t>
            </a:r>
            <a:r>
              <a:rPr lang="de-DE" sz="1200" b="1" u="sng" dirty="0">
                <a:latin typeface="Comic Sans MS" pitchFamily="66" charset="0"/>
              </a:rPr>
              <a:t>der Bücherwurmstunde</a:t>
            </a:r>
            <a:endParaRPr lang="de-DE" sz="1200" dirty="0">
              <a:latin typeface="Comic Sans MS" pitchFamily="66" charset="0"/>
            </a:endParaRPr>
          </a:p>
          <a:p>
            <a:r>
              <a:rPr lang="de-DE" i="1" dirty="0">
                <a:latin typeface="Comic Sans MS" pitchFamily="66" charset="0"/>
              </a:rPr>
              <a:t> </a:t>
            </a:r>
            <a:endParaRPr lang="de-DE" dirty="0">
              <a:latin typeface="Comic Sans MS" pitchFamily="66" charset="0"/>
            </a:endParaRPr>
          </a:p>
          <a:p>
            <a:r>
              <a:rPr lang="de-DE" sz="1000" dirty="0">
                <a:latin typeface="Comic Sans MS" pitchFamily="66" charset="0"/>
              </a:rPr>
              <a:t>Der Abschluss einer Bücherwurmstunde gestaltet sich immer anders.</a:t>
            </a:r>
          </a:p>
          <a:p>
            <a:r>
              <a:rPr lang="de-DE" sz="1000" dirty="0">
                <a:latin typeface="Comic Sans MS" pitchFamily="66" charset="0"/>
              </a:rPr>
              <a:t> </a:t>
            </a:r>
          </a:p>
          <a:p>
            <a:r>
              <a:rPr lang="de-DE" sz="1000" dirty="0">
                <a:latin typeface="Comic Sans MS" pitchFamily="66" charset="0"/>
              </a:rPr>
              <a:t>Manchmal findet eine Gesprächsrunde statt, wir lesen ein Buch oder spielen ein Spiel.</a:t>
            </a:r>
          </a:p>
          <a:p>
            <a:r>
              <a:rPr lang="de-DE" sz="1000" dirty="0">
                <a:latin typeface="Comic Sans MS" pitchFamily="66" charset="0"/>
              </a:rPr>
              <a:t> </a:t>
            </a:r>
          </a:p>
          <a:p>
            <a:r>
              <a:rPr lang="de-DE" sz="1000" dirty="0">
                <a:latin typeface="Comic Sans MS" pitchFamily="66" charset="0"/>
              </a:rPr>
              <a:t>Zuvor muss natürlich jeder seinen Platz aufräumen, das Material wieder </a:t>
            </a:r>
            <a:r>
              <a:rPr lang="de-DE" sz="1000" dirty="0" smtClean="0">
                <a:latin typeface="Comic Sans MS" pitchFamily="66" charset="0"/>
              </a:rPr>
              <a:t>zurückbringen </a:t>
            </a:r>
            <a:r>
              <a:rPr lang="de-DE" sz="1000" dirty="0">
                <a:latin typeface="Comic Sans MS" pitchFamily="66" charset="0"/>
              </a:rPr>
              <a:t>oder Blätter lochen und einheften.</a:t>
            </a:r>
          </a:p>
          <a:p>
            <a:r>
              <a:rPr lang="de-DE" sz="1000" dirty="0">
                <a:latin typeface="Comic Sans MS" pitchFamily="66" charset="0"/>
              </a:rPr>
              <a:t> </a:t>
            </a:r>
          </a:p>
          <a:p>
            <a:r>
              <a:rPr lang="de-DE" sz="1000" dirty="0">
                <a:latin typeface="Comic Sans MS" pitchFamily="66" charset="0"/>
              </a:rPr>
              <a:t>Die Aufgabe der Erzieherin in der Nachbereitung besteht darin, die Stärken und </a:t>
            </a:r>
            <a:r>
              <a:rPr lang="de-DE" sz="1000" dirty="0" smtClean="0">
                <a:latin typeface="Comic Sans MS" pitchFamily="66" charset="0"/>
              </a:rPr>
              <a:t>Fähigkeiten </a:t>
            </a:r>
            <a:r>
              <a:rPr lang="de-DE" sz="1000" dirty="0">
                <a:latin typeface="Comic Sans MS" pitchFamily="66" charset="0"/>
              </a:rPr>
              <a:t>sowie Defizite schriftlich in Tabellen und Kompetenzbögen festzuhalten.</a:t>
            </a:r>
          </a:p>
          <a:p>
            <a:r>
              <a:rPr lang="de-DE" dirty="0">
                <a:latin typeface="Comic Sans MS" pitchFamily="66" charset="0"/>
              </a:rPr>
              <a:t> </a:t>
            </a:r>
          </a:p>
          <a:p>
            <a:r>
              <a:rPr lang="de-DE" dirty="0">
                <a:latin typeface="Comic Sans MS" pitchFamily="66" charset="0"/>
              </a:rPr>
              <a:t> </a:t>
            </a:r>
          </a:p>
        </p:txBody>
      </p:sp>
      <p:sp>
        <p:nvSpPr>
          <p:cNvPr id="3"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4"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9664" y="6089394"/>
            <a:ext cx="2269640" cy="720000"/>
          </a:xfrm>
          <a:prstGeom prst="rect">
            <a:avLst/>
          </a:prstGeom>
          <a:effectLst>
            <a:innerShdw blurRad="114300">
              <a:prstClr val="black"/>
            </a:innerShdw>
          </a:effectLst>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27" y="6308869"/>
            <a:ext cx="1610252" cy="504000"/>
          </a:xfrm>
          <a:prstGeom prst="rect">
            <a:avLst/>
          </a:prstGeom>
          <a:effectLst>
            <a:innerShdw blurRad="114300">
              <a:prstClr val="black"/>
            </a:innerShdw>
          </a:effectLst>
        </p:spPr>
      </p:pic>
    </p:spTree>
    <p:extLst>
      <p:ext uri="{BB962C8B-B14F-4D97-AF65-F5344CB8AC3E}">
        <p14:creationId xmlns:p14="http://schemas.microsoft.com/office/powerpoint/2010/main" val="1684982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55948" y="553109"/>
            <a:ext cx="7920880" cy="4233671"/>
          </a:xfrm>
          <a:prstGeom prst="rect">
            <a:avLst/>
          </a:prstGeom>
        </p:spPr>
        <p:txBody>
          <a:bodyPr wrap="square" lIns="77925" tIns="38963" rIns="77925" bIns="38963">
            <a:spAutoFit/>
          </a:bodyPr>
          <a:lstStyle/>
          <a:p>
            <a:r>
              <a:rPr lang="de-DE" sz="1200" b="1" u="sng" dirty="0">
                <a:latin typeface="Comic Sans MS" pitchFamily="66" charset="0"/>
              </a:rPr>
              <a:t>5</a:t>
            </a:r>
            <a:r>
              <a:rPr lang="de-DE" sz="1200" b="1" u="sng" dirty="0" smtClean="0">
                <a:latin typeface="Comic Sans MS" pitchFamily="66" charset="0"/>
              </a:rPr>
              <a:t>. Würzburger </a:t>
            </a:r>
            <a:r>
              <a:rPr lang="de-DE" sz="1200" b="1" u="sng" dirty="0">
                <a:latin typeface="Comic Sans MS" pitchFamily="66" charset="0"/>
              </a:rPr>
              <a:t>Trainingsprogramm</a:t>
            </a:r>
            <a:endParaRPr lang="de-DE" sz="1200" dirty="0">
              <a:latin typeface="Comic Sans MS" pitchFamily="66" charset="0"/>
            </a:endParaRPr>
          </a:p>
          <a:p>
            <a:r>
              <a:rPr lang="de-DE" sz="1200" b="1" u="sng" dirty="0">
                <a:latin typeface="Comic Sans MS" pitchFamily="66" charset="0"/>
              </a:rPr>
              <a:t>Sprachprogramm Lauscher</a:t>
            </a:r>
            <a:endParaRPr lang="de-DE" sz="1200" dirty="0">
              <a:latin typeface="Comic Sans MS" pitchFamily="66" charset="0"/>
            </a:endParaRPr>
          </a:p>
          <a:p>
            <a:r>
              <a:rPr lang="de-DE" sz="1200" dirty="0">
                <a:latin typeface="Comic Sans MS" pitchFamily="66" charset="0"/>
              </a:rPr>
              <a:t> </a:t>
            </a:r>
          </a:p>
          <a:p>
            <a:r>
              <a:rPr lang="de-DE" sz="1200" dirty="0">
                <a:latin typeface="Comic Sans MS" pitchFamily="66" charset="0"/>
              </a:rPr>
              <a:t> </a:t>
            </a:r>
          </a:p>
          <a:p>
            <a:r>
              <a:rPr lang="de-DE" sz="1000" dirty="0">
                <a:latin typeface="Comic Sans MS" pitchFamily="66" charset="0"/>
              </a:rPr>
              <a:t>Im Januar, ca. ein halbes Jahr vor Schulbeginn, treffen sich die Bücherwürmer zusätzlich zu der </a:t>
            </a:r>
          </a:p>
          <a:p>
            <a:r>
              <a:rPr lang="de-DE" sz="1000" dirty="0">
                <a:latin typeface="Comic Sans MS" pitchFamily="66" charset="0"/>
              </a:rPr>
              <a:t>Bücherwurmstunde. </a:t>
            </a:r>
          </a:p>
          <a:p>
            <a:r>
              <a:rPr lang="de-DE" sz="1000" dirty="0">
                <a:latin typeface="Comic Sans MS" pitchFamily="66" charset="0"/>
              </a:rPr>
              <a:t>Sie nehmen als ,,Lauscher’’ am Würzburger Trainingsprogramm teil.</a:t>
            </a:r>
          </a:p>
          <a:p>
            <a:r>
              <a:rPr lang="de-DE" sz="1000" dirty="0">
                <a:latin typeface="Comic Sans MS" pitchFamily="66" charset="0"/>
              </a:rPr>
              <a:t>Ursprünglich hat </a:t>
            </a:r>
            <a:r>
              <a:rPr lang="de-DE" sz="1000" dirty="0" smtClean="0">
                <a:latin typeface="Comic Sans MS" pitchFamily="66" charset="0"/>
              </a:rPr>
              <a:t>der schwedische </a:t>
            </a:r>
            <a:r>
              <a:rPr lang="de-DE" sz="1000" dirty="0">
                <a:latin typeface="Comic Sans MS" pitchFamily="66" charset="0"/>
              </a:rPr>
              <a:t>Psychologe Lundberg das Programm 1988 entwickelt. In den neunziger Jahren wurde es </a:t>
            </a:r>
          </a:p>
          <a:p>
            <a:r>
              <a:rPr lang="de-DE" sz="1000" dirty="0">
                <a:latin typeface="Comic Sans MS" pitchFamily="66" charset="0"/>
              </a:rPr>
              <a:t>von der Universität Würzburg überarbeitet.</a:t>
            </a:r>
          </a:p>
          <a:p>
            <a:r>
              <a:rPr lang="de-DE" sz="1000" dirty="0">
                <a:latin typeface="Comic Sans MS" pitchFamily="66" charset="0"/>
              </a:rPr>
              <a:t>Das Ziel des Trainingsprogramms:</a:t>
            </a:r>
          </a:p>
          <a:p>
            <a:r>
              <a:rPr lang="de-DE" sz="1000" dirty="0">
                <a:latin typeface="Comic Sans MS" pitchFamily="66" charset="0"/>
              </a:rPr>
              <a:t>Die Sensibilisierung der Hörwahrnehmung soll </a:t>
            </a:r>
            <a:r>
              <a:rPr lang="de-DE" sz="1000" dirty="0" smtClean="0">
                <a:latin typeface="Comic Sans MS" pitchFamily="66" charset="0"/>
              </a:rPr>
              <a:t>den</a:t>
            </a:r>
            <a:r>
              <a:rPr lang="de-DE" sz="1000" dirty="0">
                <a:latin typeface="Comic Sans MS" pitchFamily="66" charset="0"/>
              </a:rPr>
              <a:t> </a:t>
            </a:r>
            <a:r>
              <a:rPr lang="de-DE" sz="1000" dirty="0" smtClean="0">
                <a:latin typeface="Comic Sans MS" pitchFamily="66" charset="0"/>
              </a:rPr>
              <a:t>Kindern das </a:t>
            </a:r>
            <a:r>
              <a:rPr lang="de-DE" sz="1000" dirty="0">
                <a:latin typeface="Comic Sans MS" pitchFamily="66" charset="0"/>
              </a:rPr>
              <a:t>Lesen und </a:t>
            </a:r>
            <a:r>
              <a:rPr lang="de-DE" sz="1000" dirty="0" smtClean="0">
                <a:latin typeface="Comic Sans MS" pitchFamily="66" charset="0"/>
              </a:rPr>
              <a:t>Schreiben lernen </a:t>
            </a:r>
            <a:r>
              <a:rPr lang="de-DE" sz="1000" dirty="0">
                <a:latin typeface="Comic Sans MS" pitchFamily="66" charset="0"/>
              </a:rPr>
              <a:t>in der Schule erleichtern.</a:t>
            </a:r>
          </a:p>
          <a:p>
            <a:r>
              <a:rPr lang="de-DE" sz="1000" dirty="0">
                <a:latin typeface="Comic Sans MS" pitchFamily="66" charset="0"/>
              </a:rPr>
              <a:t>Das Würzburger Trainingsprogramm wird als ganzheitliches Angebot gesehen. </a:t>
            </a:r>
          </a:p>
          <a:p>
            <a:r>
              <a:rPr lang="de-DE" sz="1000" dirty="0">
                <a:latin typeface="Comic Sans MS" pitchFamily="66" charset="0"/>
              </a:rPr>
              <a:t>In ca. 20 Wochen werden Spiele zur Förderung des phonologischen </a:t>
            </a:r>
            <a:r>
              <a:rPr lang="de-DE" sz="1000" dirty="0" smtClean="0">
                <a:latin typeface="Comic Sans MS" pitchFamily="66" charset="0"/>
              </a:rPr>
              <a:t>Bewusstseins(der Hörwahrnehmung</a:t>
            </a:r>
            <a:r>
              <a:rPr lang="de-DE" sz="1000" dirty="0">
                <a:latin typeface="Comic Sans MS" pitchFamily="66" charset="0"/>
              </a:rPr>
              <a:t>) angeboten.</a:t>
            </a:r>
          </a:p>
          <a:p>
            <a:r>
              <a:rPr lang="de-DE" sz="1000" dirty="0">
                <a:latin typeface="Comic Sans MS" pitchFamily="66" charset="0"/>
              </a:rPr>
              <a:t>Eine tägliche Einheit dauert 10 Minuten.</a:t>
            </a:r>
          </a:p>
          <a:p>
            <a:r>
              <a:rPr lang="de-DE" sz="1000" dirty="0">
                <a:latin typeface="Comic Sans MS" pitchFamily="66" charset="0"/>
              </a:rPr>
              <a:t>Ein </a:t>
            </a:r>
            <a:r>
              <a:rPr lang="de-DE" sz="1000" dirty="0" smtClean="0">
                <a:latin typeface="Comic Sans MS" pitchFamily="66" charset="0"/>
              </a:rPr>
              <a:t>phonologisches </a:t>
            </a:r>
            <a:r>
              <a:rPr lang="de-DE" sz="1000" dirty="0">
                <a:latin typeface="Comic Sans MS" pitchFamily="66" charset="0"/>
              </a:rPr>
              <a:t>Bewusstsein bekommen die Kinder im Kindergartenalter spontan, d.h. sie reimen oder </a:t>
            </a:r>
          </a:p>
          <a:p>
            <a:r>
              <a:rPr lang="de-DE" sz="1000" dirty="0" smtClean="0">
                <a:latin typeface="Comic Sans MS" pitchFamily="66" charset="0"/>
              </a:rPr>
              <a:t>trennen </a:t>
            </a:r>
            <a:r>
              <a:rPr lang="de-DE" sz="1000" dirty="0">
                <a:latin typeface="Comic Sans MS" pitchFamily="66" charset="0"/>
              </a:rPr>
              <a:t>Wörter z.B. mit Hilfe des Klatschens in einzelne Silben.</a:t>
            </a:r>
          </a:p>
          <a:p>
            <a:r>
              <a:rPr lang="de-DE" sz="1000" dirty="0">
                <a:latin typeface="Comic Sans MS" pitchFamily="66" charset="0"/>
              </a:rPr>
              <a:t>Als Lauscher erlernen sie den Umgang mit </a:t>
            </a:r>
            <a:r>
              <a:rPr lang="de-DE" sz="1000" dirty="0" smtClean="0">
                <a:latin typeface="Comic Sans MS" pitchFamily="66" charset="0"/>
              </a:rPr>
              <a:t>den </a:t>
            </a:r>
            <a:r>
              <a:rPr lang="de-DE" sz="1000" dirty="0">
                <a:latin typeface="Comic Sans MS" pitchFamily="66" charset="0"/>
              </a:rPr>
              <a:t>kleinsten </a:t>
            </a:r>
            <a:r>
              <a:rPr lang="de-DE" sz="1000" dirty="0" smtClean="0">
                <a:latin typeface="Comic Sans MS" pitchFamily="66" charset="0"/>
              </a:rPr>
              <a:t>Einheiten </a:t>
            </a:r>
            <a:r>
              <a:rPr lang="de-DE" sz="1000" dirty="0">
                <a:latin typeface="Comic Sans MS" pitchFamily="66" charset="0"/>
              </a:rPr>
              <a:t>der gesprochenen Sprache, </a:t>
            </a:r>
          </a:p>
          <a:p>
            <a:r>
              <a:rPr lang="de-DE" sz="1000" dirty="0">
                <a:latin typeface="Comic Sans MS" pitchFamily="66" charset="0"/>
              </a:rPr>
              <a:t>den Phonemen = Lauten.</a:t>
            </a:r>
          </a:p>
          <a:p>
            <a:r>
              <a:rPr lang="de-DE" sz="1000" dirty="0">
                <a:latin typeface="Comic Sans MS" pitchFamily="66" charset="0"/>
              </a:rPr>
              <a:t>Die Kinder haben viel Freude und Spaß an den Spielen und den Reimen und das ist wichtig.</a:t>
            </a:r>
          </a:p>
          <a:p>
            <a:r>
              <a:rPr lang="de-DE" sz="1000" dirty="0">
                <a:latin typeface="Comic Sans MS" pitchFamily="66" charset="0"/>
              </a:rPr>
              <a:t>Denn auch zum Ende, wenn die Bereiche schwieriger </a:t>
            </a:r>
            <a:r>
              <a:rPr lang="de-DE" sz="1000" dirty="0" smtClean="0">
                <a:latin typeface="Comic Sans MS" pitchFamily="66" charset="0"/>
              </a:rPr>
              <a:t>werden, </a:t>
            </a:r>
            <a:r>
              <a:rPr lang="de-DE" sz="1000" dirty="0">
                <a:latin typeface="Comic Sans MS" pitchFamily="66" charset="0"/>
              </a:rPr>
              <a:t>sollen die Kinder aufmerksam mitmachen.</a:t>
            </a:r>
          </a:p>
          <a:p>
            <a:r>
              <a:rPr lang="de-DE" sz="1000" dirty="0">
                <a:latin typeface="Comic Sans MS" pitchFamily="66" charset="0"/>
              </a:rPr>
              <a:t>Die Kinder geben sich am Freitag selbst einen Stempel auf das </a:t>
            </a:r>
            <a:r>
              <a:rPr lang="de-DE" sz="1000" dirty="0" err="1">
                <a:latin typeface="Comic Sans MS" pitchFamily="66" charset="0"/>
              </a:rPr>
              <a:t>Lauscherblatt</a:t>
            </a:r>
            <a:r>
              <a:rPr lang="de-DE" sz="1000" dirty="0">
                <a:latin typeface="Comic Sans MS" pitchFamily="66" charset="0"/>
              </a:rPr>
              <a:t>.</a:t>
            </a:r>
          </a:p>
          <a:p>
            <a:r>
              <a:rPr lang="de-DE" sz="1000" dirty="0">
                <a:latin typeface="Comic Sans MS" pitchFamily="66" charset="0"/>
              </a:rPr>
              <a:t>So sehen </a:t>
            </a:r>
            <a:r>
              <a:rPr lang="de-DE" sz="1000" dirty="0" smtClean="0">
                <a:latin typeface="Comic Sans MS" pitchFamily="66" charset="0"/>
              </a:rPr>
              <a:t>sie, wie </a:t>
            </a:r>
            <a:r>
              <a:rPr lang="de-DE" sz="1000" dirty="0" smtClean="0">
                <a:latin typeface="Comic Sans MS" pitchFamily="66" charset="0"/>
              </a:rPr>
              <a:t>viele </a:t>
            </a:r>
            <a:r>
              <a:rPr lang="de-DE" sz="1000" dirty="0">
                <a:latin typeface="Comic Sans MS" pitchFamily="66" charset="0"/>
              </a:rPr>
              <a:t>Wochen schon gelauscht </a:t>
            </a:r>
            <a:r>
              <a:rPr lang="de-DE" sz="1000" dirty="0" smtClean="0">
                <a:latin typeface="Comic Sans MS" pitchFamily="66" charset="0"/>
              </a:rPr>
              <a:t>wurde </a:t>
            </a:r>
            <a:r>
              <a:rPr lang="de-DE" sz="1000" dirty="0">
                <a:latin typeface="Comic Sans MS" pitchFamily="66" charset="0"/>
              </a:rPr>
              <a:t>und wie viel Lauscher-Zeit noch vor ihnen liegt.</a:t>
            </a:r>
          </a:p>
          <a:p>
            <a:r>
              <a:rPr lang="de-DE" sz="1000" dirty="0">
                <a:latin typeface="Comic Sans MS" pitchFamily="66" charset="0"/>
              </a:rPr>
              <a:t>Die Stärken der Kinder werden in der </a:t>
            </a:r>
            <a:r>
              <a:rPr lang="de-DE" sz="1000" dirty="0" smtClean="0">
                <a:latin typeface="Comic Sans MS" pitchFamily="66" charset="0"/>
              </a:rPr>
              <a:t>Lauscher-Tabelle </a:t>
            </a:r>
            <a:r>
              <a:rPr lang="de-DE" sz="1000" dirty="0">
                <a:latin typeface="Comic Sans MS" pitchFamily="66" charset="0"/>
              </a:rPr>
              <a:t>festgehalten.</a:t>
            </a:r>
          </a:p>
          <a:p>
            <a:r>
              <a:rPr lang="de-DE" sz="1000" dirty="0">
                <a:latin typeface="Comic Sans MS" pitchFamily="66" charset="0"/>
              </a:rPr>
              <a:t>Sie dienen später zum Austausch mit der zukünftigen Lehrerin.</a:t>
            </a:r>
          </a:p>
          <a:p>
            <a:r>
              <a:rPr lang="de-DE" sz="1000" dirty="0">
                <a:latin typeface="Comic Sans MS" pitchFamily="66" charset="0"/>
              </a:rPr>
              <a:t> </a:t>
            </a:r>
          </a:p>
          <a:p>
            <a:r>
              <a:rPr lang="de-DE" sz="1200" dirty="0">
                <a:latin typeface="Comic Sans MS" pitchFamily="66" charset="0"/>
              </a:rPr>
              <a:t> </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4656" y="6093465"/>
            <a:ext cx="2423456" cy="720000"/>
          </a:xfrm>
          <a:prstGeom prst="rect">
            <a:avLst/>
          </a:prstGeom>
          <a:effectLst>
            <a:innerShdw blurRad="114300">
              <a:prstClr val="black"/>
            </a:innerShdw>
          </a:effectLst>
        </p:spPr>
      </p:pic>
      <p:sp>
        <p:nvSpPr>
          <p:cNvPr id="8"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9"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56" y="6304118"/>
            <a:ext cx="1441039" cy="504000"/>
          </a:xfrm>
          <a:prstGeom prst="rect">
            <a:avLst/>
          </a:prstGeom>
          <a:effectLst>
            <a:innerShdw blurRad="114300">
              <a:prstClr val="black"/>
            </a:innerShdw>
          </a:effectLst>
        </p:spPr>
      </p:pic>
    </p:spTree>
    <p:extLst>
      <p:ext uri="{BB962C8B-B14F-4D97-AF65-F5344CB8AC3E}">
        <p14:creationId xmlns:p14="http://schemas.microsoft.com/office/powerpoint/2010/main" val="1351241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3" name="Rechteck 2"/>
          <p:cNvSpPr/>
          <p:nvPr/>
        </p:nvSpPr>
        <p:spPr>
          <a:xfrm>
            <a:off x="251673" y="553183"/>
            <a:ext cx="7831691" cy="2664010"/>
          </a:xfrm>
          <a:prstGeom prst="rect">
            <a:avLst/>
          </a:prstGeom>
        </p:spPr>
        <p:txBody>
          <a:bodyPr wrap="square" lIns="77925" tIns="38963" rIns="77925" bIns="38963">
            <a:spAutoFit/>
          </a:bodyPr>
          <a:lstStyle/>
          <a:p>
            <a:r>
              <a:rPr lang="de-DE" sz="1200" b="1" u="sng" dirty="0">
                <a:latin typeface="Comic Sans MS" pitchFamily="66" charset="0"/>
              </a:rPr>
              <a:t>6</a:t>
            </a:r>
            <a:r>
              <a:rPr lang="de-DE" sz="1200" b="1" u="sng" dirty="0" smtClean="0">
                <a:latin typeface="Comic Sans MS" pitchFamily="66" charset="0"/>
              </a:rPr>
              <a:t>. Matheprogramm </a:t>
            </a:r>
            <a:r>
              <a:rPr lang="de-DE" sz="1200" b="1" u="sng" dirty="0">
                <a:latin typeface="Comic Sans MS" pitchFamily="66" charset="0"/>
              </a:rPr>
              <a:t>Mengen, Zählen, Zahlen </a:t>
            </a:r>
            <a:r>
              <a:rPr lang="de-DE" sz="1200" b="1" u="sng" dirty="0" smtClean="0">
                <a:latin typeface="Comic Sans MS" pitchFamily="66" charset="0"/>
              </a:rPr>
              <a:t>(MZZ)</a:t>
            </a:r>
            <a:endParaRPr lang="de-DE" sz="1200" dirty="0">
              <a:latin typeface="Comic Sans MS" pitchFamily="66" charset="0"/>
            </a:endParaRPr>
          </a:p>
          <a:p>
            <a:r>
              <a:rPr lang="de-DE" sz="1200" b="1" dirty="0">
                <a:latin typeface="Comic Sans MS" pitchFamily="66" charset="0"/>
              </a:rPr>
              <a:t> </a:t>
            </a:r>
            <a:endParaRPr lang="de-DE" sz="1200" dirty="0">
              <a:latin typeface="Comic Sans MS" pitchFamily="66" charset="0"/>
            </a:endParaRPr>
          </a:p>
          <a:p>
            <a:r>
              <a:rPr lang="de-DE" sz="1200" b="1" dirty="0">
                <a:latin typeface="Comic Sans MS" pitchFamily="66" charset="0"/>
              </a:rPr>
              <a:t> </a:t>
            </a:r>
            <a:endParaRPr lang="de-DE" sz="1200" dirty="0">
              <a:latin typeface="Comic Sans MS" pitchFamily="66" charset="0"/>
            </a:endParaRPr>
          </a:p>
          <a:p>
            <a:r>
              <a:rPr lang="de-DE" sz="1000" dirty="0">
                <a:latin typeface="Comic Sans MS" pitchFamily="66" charset="0"/>
              </a:rPr>
              <a:t>Ebenso hat die Universität Würzburg </a:t>
            </a:r>
            <a:r>
              <a:rPr lang="de-DE" sz="1000" dirty="0" smtClean="0">
                <a:latin typeface="Comic Sans MS" pitchFamily="66" charset="0"/>
              </a:rPr>
              <a:t>(Kristin Krajewski) </a:t>
            </a:r>
            <a:r>
              <a:rPr lang="de-DE" sz="1000" dirty="0">
                <a:latin typeface="Comic Sans MS" pitchFamily="66" charset="0"/>
              </a:rPr>
              <a:t>ein Programm zur Vorbeugung von Rechenschwäche </a:t>
            </a:r>
          </a:p>
          <a:p>
            <a:r>
              <a:rPr lang="de-DE" sz="1000" dirty="0">
                <a:latin typeface="Comic Sans MS" pitchFamily="66" charset="0"/>
              </a:rPr>
              <a:t>entwickelt </a:t>
            </a:r>
            <a:r>
              <a:rPr lang="de-DE" sz="1000" dirty="0" smtClean="0">
                <a:latin typeface="Comic Sans MS" pitchFamily="66" charset="0"/>
              </a:rPr>
              <a:t>(MZZ).</a:t>
            </a:r>
            <a:endParaRPr lang="de-DE" sz="1000" dirty="0">
              <a:latin typeface="Comic Sans MS" pitchFamily="66" charset="0"/>
            </a:endParaRPr>
          </a:p>
          <a:p>
            <a:r>
              <a:rPr lang="de-DE" sz="1000" dirty="0">
                <a:latin typeface="Comic Sans MS" pitchFamily="66" charset="0"/>
              </a:rPr>
              <a:t>Mengen, zählen, Zahlen ist ein Programm zur vorschulischen Förderung der Mengenbewusstheit von Zahlen </a:t>
            </a:r>
            <a:r>
              <a:rPr lang="de-DE" sz="1000" dirty="0" smtClean="0">
                <a:latin typeface="Comic Sans MS" pitchFamily="66" charset="0"/>
              </a:rPr>
              <a:t>und Zahlbeziehungen</a:t>
            </a:r>
            <a:r>
              <a:rPr lang="de-DE" sz="1000" dirty="0">
                <a:latin typeface="Comic Sans MS" pitchFamily="66" charset="0"/>
              </a:rPr>
              <a:t>. Dieses Frühförderprogramm ist bestimmt für das letzte Kindergartenjahr. Es wird 3x </a:t>
            </a:r>
            <a:r>
              <a:rPr lang="de-DE" sz="1000" dirty="0" smtClean="0">
                <a:latin typeface="Comic Sans MS" pitchFamily="66" charset="0"/>
              </a:rPr>
              <a:t>wöchentlich </a:t>
            </a:r>
            <a:r>
              <a:rPr lang="de-DE" sz="1000" dirty="0">
                <a:latin typeface="Comic Sans MS" pitchFamily="66" charset="0"/>
              </a:rPr>
              <a:t>über 8 Wochen durchgeführt. In Kleingruppen </a:t>
            </a:r>
            <a:r>
              <a:rPr lang="de-DE" sz="1000" dirty="0" smtClean="0">
                <a:latin typeface="Comic Sans MS" pitchFamily="66" charset="0"/>
              </a:rPr>
              <a:t>(4-6 Kinder) </a:t>
            </a:r>
            <a:r>
              <a:rPr lang="de-DE" sz="1000" dirty="0">
                <a:latin typeface="Comic Sans MS" pitchFamily="66" charset="0"/>
              </a:rPr>
              <a:t>wird nach einem detaillierten Zeitplan </a:t>
            </a:r>
            <a:r>
              <a:rPr lang="de-DE" sz="1000" dirty="0" smtClean="0">
                <a:latin typeface="Comic Sans MS" pitchFamily="66" charset="0"/>
              </a:rPr>
              <a:t>gearbeitet</a:t>
            </a:r>
            <a:r>
              <a:rPr lang="de-DE" sz="1000" dirty="0">
                <a:latin typeface="Comic Sans MS" pitchFamily="66" charset="0"/>
              </a:rPr>
              <a:t>. </a:t>
            </a:r>
          </a:p>
          <a:p>
            <a:r>
              <a:rPr lang="de-DE" sz="1000" dirty="0">
                <a:latin typeface="Comic Sans MS" pitchFamily="66" charset="0"/>
              </a:rPr>
              <a:t>Eine Durchführungszeit pro Sitzung dauert ca. 30 Minuten.</a:t>
            </a:r>
          </a:p>
          <a:p>
            <a:r>
              <a:rPr lang="de-DE" sz="1000" dirty="0">
                <a:latin typeface="Comic Sans MS" pitchFamily="66" charset="0"/>
              </a:rPr>
              <a:t>Das Konzept hat zum Ziel, Kindern spielerisch den Sinn der Zahlen zu vermitteln, indem es die abstrakte </a:t>
            </a:r>
          </a:p>
          <a:p>
            <a:r>
              <a:rPr lang="de-DE" sz="1000" dirty="0">
                <a:latin typeface="Comic Sans MS" pitchFamily="66" charset="0"/>
              </a:rPr>
              <a:t>Struktur der Zahlen und des Zahlenraums für die Kinder greif- und sichtbar macht. </a:t>
            </a:r>
          </a:p>
          <a:p>
            <a:r>
              <a:rPr lang="de-DE" sz="1000" dirty="0">
                <a:latin typeface="Comic Sans MS" pitchFamily="66" charset="0"/>
              </a:rPr>
              <a:t>Der Kerngedanke des </a:t>
            </a:r>
            <a:r>
              <a:rPr lang="de-DE" sz="1000" dirty="0" smtClean="0">
                <a:latin typeface="Comic Sans MS" pitchFamily="66" charset="0"/>
              </a:rPr>
              <a:t>Förderkonzepts MZZ beinhaltet </a:t>
            </a:r>
            <a:r>
              <a:rPr lang="de-DE" sz="1000" dirty="0">
                <a:latin typeface="Comic Sans MS" pitchFamily="66" charset="0"/>
              </a:rPr>
              <a:t>Materialien, die die Struktur der Zahlen </a:t>
            </a:r>
            <a:r>
              <a:rPr lang="de-DE" sz="1000" dirty="0" smtClean="0">
                <a:latin typeface="Comic Sans MS" pitchFamily="66" charset="0"/>
              </a:rPr>
              <a:t>anschaulich darstellen</a:t>
            </a:r>
            <a:r>
              <a:rPr lang="de-DE" sz="1000" dirty="0">
                <a:latin typeface="Comic Sans MS" pitchFamily="66" charset="0"/>
              </a:rPr>
              <a:t>. Die Kinder müssen sich also den abstrakten Sinn der Zahlen nicht selbst im Kopf erschließen, </a:t>
            </a:r>
            <a:r>
              <a:rPr lang="de-DE" sz="1000" dirty="0" smtClean="0">
                <a:latin typeface="Comic Sans MS" pitchFamily="66" charset="0"/>
              </a:rPr>
              <a:t>sondern </a:t>
            </a:r>
            <a:r>
              <a:rPr lang="de-DE" sz="1000" dirty="0">
                <a:latin typeface="Comic Sans MS" pitchFamily="66" charset="0"/>
              </a:rPr>
              <a:t>sie gelangen durch die Auseinandersetzung mit den Materialien, die sie </a:t>
            </a:r>
            <a:r>
              <a:rPr lang="de-DE" sz="1000" dirty="0" smtClean="0">
                <a:latin typeface="Comic Sans MS" pitchFamily="66" charset="0"/>
              </a:rPr>
              <a:t>,,</a:t>
            </a:r>
            <a:r>
              <a:rPr lang="de-DE" sz="1000" dirty="0" err="1" smtClean="0">
                <a:latin typeface="Comic Sans MS" pitchFamily="66" charset="0"/>
              </a:rPr>
              <a:t>be</a:t>
            </a:r>
            <a:r>
              <a:rPr lang="de-DE" sz="1000" dirty="0" smtClean="0">
                <a:latin typeface="Comic Sans MS" pitchFamily="66" charset="0"/>
              </a:rPr>
              <a:t>-greifen“ </a:t>
            </a:r>
            <a:r>
              <a:rPr lang="de-DE" sz="1000" dirty="0">
                <a:latin typeface="Comic Sans MS" pitchFamily="66" charset="0"/>
              </a:rPr>
              <a:t>können, </a:t>
            </a:r>
            <a:r>
              <a:rPr lang="de-DE" sz="1000" dirty="0" smtClean="0">
                <a:latin typeface="Comic Sans MS" pitchFamily="66" charset="0"/>
              </a:rPr>
              <a:t>zu grundlegenden </a:t>
            </a:r>
            <a:r>
              <a:rPr lang="de-DE" sz="1000" dirty="0">
                <a:latin typeface="Comic Sans MS" pitchFamily="66" charset="0"/>
              </a:rPr>
              <a:t>mathematischen Erkenntnissen am Gegenstand. Wir führen dieses Förderprogramm seit März </a:t>
            </a:r>
            <a:r>
              <a:rPr lang="de-DE" sz="1000" dirty="0" smtClean="0">
                <a:latin typeface="Comic Sans MS" pitchFamily="66" charset="0"/>
              </a:rPr>
              <a:t>2009 </a:t>
            </a:r>
            <a:r>
              <a:rPr lang="de-DE" sz="1000" dirty="0">
                <a:latin typeface="Comic Sans MS" pitchFamily="66" charset="0"/>
              </a:rPr>
              <a:t>durch.</a:t>
            </a:r>
          </a:p>
          <a:p>
            <a:r>
              <a:rPr lang="de-DE" sz="1200" dirty="0">
                <a:latin typeface="Comic Sans MS" pitchFamily="66" charset="0"/>
              </a:rPr>
              <a:t> </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323" y="6086313"/>
            <a:ext cx="2559275" cy="720000"/>
          </a:xfrm>
          <a:prstGeom prst="rect">
            <a:avLst/>
          </a:prstGeom>
          <a:effectLst>
            <a:innerShdw blurRad="114300">
              <a:prstClr val="black"/>
            </a:innerShdw>
          </a:effectLst>
        </p:spPr>
      </p:pic>
      <p:sp>
        <p:nvSpPr>
          <p:cNvPr id="8"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9"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65" y="6304117"/>
            <a:ext cx="1290022" cy="504000"/>
          </a:xfrm>
          <a:prstGeom prst="rect">
            <a:avLst/>
          </a:prstGeom>
          <a:effectLst>
            <a:innerShdw blurRad="114300">
              <a:prstClr val="black"/>
            </a:innerShdw>
          </a:effectLst>
        </p:spPr>
      </p:pic>
    </p:spTree>
    <p:extLst>
      <p:ext uri="{BB962C8B-B14F-4D97-AF65-F5344CB8AC3E}">
        <p14:creationId xmlns:p14="http://schemas.microsoft.com/office/powerpoint/2010/main" val="300150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55946" y="548915"/>
            <a:ext cx="8220440" cy="4233671"/>
          </a:xfrm>
          <a:prstGeom prst="rect">
            <a:avLst/>
          </a:prstGeom>
        </p:spPr>
        <p:txBody>
          <a:bodyPr wrap="square" lIns="77925" tIns="38963" rIns="77925" bIns="38963">
            <a:spAutoFit/>
          </a:bodyPr>
          <a:lstStyle/>
          <a:p>
            <a:r>
              <a:rPr lang="de-DE" sz="1200" b="1" u="sng" dirty="0">
                <a:latin typeface="Comic Sans MS" pitchFamily="66" charset="0"/>
              </a:rPr>
              <a:t>7. Zusammenarbeit mit den Eltern</a:t>
            </a:r>
            <a:endParaRPr lang="de-DE" sz="1200" dirty="0">
              <a:latin typeface="Comic Sans MS" pitchFamily="66" charset="0"/>
            </a:endParaRPr>
          </a:p>
          <a:p>
            <a:r>
              <a:rPr lang="de-DE" sz="1200" dirty="0">
                <a:latin typeface="Comic Sans MS" pitchFamily="66" charset="0"/>
              </a:rPr>
              <a:t> </a:t>
            </a:r>
          </a:p>
          <a:p>
            <a:r>
              <a:rPr lang="de-DE" sz="1200" dirty="0">
                <a:latin typeface="Comic Sans MS" pitchFamily="66" charset="0"/>
              </a:rPr>
              <a:t> </a:t>
            </a:r>
          </a:p>
          <a:p>
            <a:r>
              <a:rPr lang="de-DE" sz="1000" dirty="0">
                <a:latin typeface="Comic Sans MS" pitchFamily="66" charset="0"/>
              </a:rPr>
              <a:t>Zu Beginn ist die Bücherwurmzeit nicht nur für die Kinder, sondern auch für die Eltern etwas sehr Neues</a:t>
            </a:r>
            <a:r>
              <a:rPr lang="de-DE" sz="1000" dirty="0" smtClean="0">
                <a:latin typeface="Comic Sans MS" pitchFamily="66" charset="0"/>
              </a:rPr>
              <a:t>, </a:t>
            </a:r>
            <a:r>
              <a:rPr lang="de-DE" sz="1000" dirty="0">
                <a:latin typeface="Comic Sans MS" pitchFamily="66" charset="0"/>
              </a:rPr>
              <a:t>Besonderes und Interessantes.</a:t>
            </a:r>
          </a:p>
          <a:p>
            <a:r>
              <a:rPr lang="de-DE" sz="1000" dirty="0">
                <a:latin typeface="Comic Sans MS" pitchFamily="66" charset="0"/>
              </a:rPr>
              <a:t> </a:t>
            </a:r>
          </a:p>
          <a:p>
            <a:r>
              <a:rPr lang="de-DE" sz="1000" dirty="0">
                <a:latin typeface="Comic Sans MS" pitchFamily="66" charset="0"/>
              </a:rPr>
              <a:t>Für die Kinder ist es das letzte Kindergartenjahr. Sie feiern ihr letztes Laternenfest, packen zum letzten Mal Päckchen vom Adventskalender aus, </a:t>
            </a:r>
            <a:r>
              <a:rPr lang="de-DE" sz="1000" dirty="0" smtClean="0">
                <a:latin typeface="Comic Sans MS" pitchFamily="66" charset="0"/>
              </a:rPr>
              <a:t>übernachten </a:t>
            </a:r>
            <a:r>
              <a:rPr lang="de-DE" sz="1000" dirty="0">
                <a:latin typeface="Comic Sans MS" pitchFamily="66" charset="0"/>
              </a:rPr>
              <a:t>das letzte Mal im Kindergarten und </a:t>
            </a:r>
            <a:r>
              <a:rPr lang="de-DE" sz="1000" dirty="0" smtClean="0">
                <a:latin typeface="Comic Sans MS" pitchFamily="66" charset="0"/>
              </a:rPr>
              <a:t>erleben </a:t>
            </a:r>
            <a:r>
              <a:rPr lang="de-DE" sz="1000" dirty="0">
                <a:latin typeface="Comic Sans MS" pitchFamily="66" charset="0"/>
              </a:rPr>
              <a:t>zum letzten Mal die Asse. Aber dies gilt nicht nur für die Kinder, sondern auch für die Eltern.</a:t>
            </a:r>
          </a:p>
          <a:p>
            <a:r>
              <a:rPr lang="de-DE" sz="1000" dirty="0">
                <a:latin typeface="Comic Sans MS" pitchFamily="66" charset="0"/>
              </a:rPr>
              <a:t>Den Eltern wird dies ganz schnell bewusst, aber neben der Traurigkeit steht ganz viel Stolz.</a:t>
            </a:r>
          </a:p>
          <a:p>
            <a:r>
              <a:rPr lang="de-DE" sz="1000" dirty="0">
                <a:latin typeface="Comic Sans MS" pitchFamily="66" charset="0"/>
              </a:rPr>
              <a:t> </a:t>
            </a:r>
          </a:p>
          <a:p>
            <a:r>
              <a:rPr lang="de-DE" sz="1000" dirty="0">
                <a:latin typeface="Comic Sans MS" pitchFamily="66" charset="0"/>
              </a:rPr>
              <a:t>Auch die Eltern sollen in diesem, </a:t>
            </a:r>
            <a:r>
              <a:rPr lang="de-DE" sz="1000" dirty="0" smtClean="0">
                <a:latin typeface="Comic Sans MS" pitchFamily="66" charset="0"/>
              </a:rPr>
              <a:t>„ihrem</a:t>
            </a:r>
            <a:r>
              <a:rPr lang="de-DE" sz="1000" dirty="0">
                <a:latin typeface="Comic Sans MS" pitchFamily="66" charset="0"/>
              </a:rPr>
              <a:t>“ letzten Kindergartenjahr gut begleitet werden.</a:t>
            </a:r>
          </a:p>
          <a:p>
            <a:r>
              <a:rPr lang="de-DE" sz="1000" dirty="0">
                <a:latin typeface="Comic Sans MS" pitchFamily="66" charset="0"/>
              </a:rPr>
              <a:t>Wir verstehen unsere Arbeit immer als begleitend und </a:t>
            </a:r>
            <a:r>
              <a:rPr lang="de-DE" sz="1000" dirty="0" smtClean="0">
                <a:latin typeface="Comic Sans MS" pitchFamily="66" charset="0"/>
              </a:rPr>
              <a:t>familienergänzend und</a:t>
            </a:r>
            <a:r>
              <a:rPr lang="de-DE" sz="1000" dirty="0">
                <a:latin typeface="Comic Sans MS" pitchFamily="66" charset="0"/>
              </a:rPr>
              <a:t> </a:t>
            </a:r>
            <a:r>
              <a:rPr lang="de-DE" sz="1000" dirty="0" smtClean="0">
                <a:latin typeface="Comic Sans MS" pitchFamily="66" charset="0"/>
              </a:rPr>
              <a:t>geben </a:t>
            </a:r>
            <a:r>
              <a:rPr lang="de-DE" sz="1000" dirty="0">
                <a:latin typeface="Comic Sans MS" pitchFamily="66" charset="0"/>
              </a:rPr>
              <a:t>immer einen Einblick in die Inhalte der Bücherwurmarbeit.</a:t>
            </a:r>
          </a:p>
          <a:p>
            <a:r>
              <a:rPr lang="de-DE" sz="1000" dirty="0">
                <a:latin typeface="Comic Sans MS" pitchFamily="66" charset="0"/>
              </a:rPr>
              <a:t>Noch vor Beginn des letzten Kindergartenjahres findet für die Eltern der Vorschulkinder ein Elternabend statt, in dem wir uns mit ihnen über die Besonderheiten des Brückenjahres austauschen und wichtige Informationen geben.</a:t>
            </a:r>
          </a:p>
          <a:p>
            <a:r>
              <a:rPr lang="de-DE" sz="1000" dirty="0">
                <a:latin typeface="Comic Sans MS" pitchFamily="66" charset="0"/>
              </a:rPr>
              <a:t>Im letzten Halbjahr finden Elternsprechtage statt, in den Einzelgesprächen bekommen die Eltern mit Hilfe des </a:t>
            </a:r>
            <a:r>
              <a:rPr lang="de-DE" sz="1000" dirty="0" smtClean="0">
                <a:latin typeface="Comic Sans MS" pitchFamily="66" charset="0"/>
              </a:rPr>
              <a:t>Kompetenzbogens </a:t>
            </a:r>
            <a:r>
              <a:rPr lang="de-DE" sz="1000" dirty="0">
                <a:latin typeface="Comic Sans MS" pitchFamily="66" charset="0"/>
              </a:rPr>
              <a:t>und </a:t>
            </a:r>
            <a:r>
              <a:rPr lang="de-DE" sz="1000" dirty="0" smtClean="0">
                <a:latin typeface="Comic Sans MS" pitchFamily="66" charset="0"/>
              </a:rPr>
              <a:t>des </a:t>
            </a:r>
            <a:r>
              <a:rPr lang="de-DE" sz="1000" dirty="0" err="1" smtClean="0">
                <a:latin typeface="Comic Sans MS" pitchFamily="66" charset="0"/>
              </a:rPr>
              <a:t>Gelsenkirchner</a:t>
            </a:r>
            <a:r>
              <a:rPr lang="de-DE" sz="1000" dirty="0" smtClean="0">
                <a:latin typeface="Comic Sans MS" pitchFamily="66" charset="0"/>
              </a:rPr>
              <a:t> Entwicklungsbegleiters </a:t>
            </a:r>
            <a:r>
              <a:rPr lang="de-DE" sz="1000" dirty="0">
                <a:latin typeface="Comic Sans MS" pitchFamily="66" charset="0"/>
              </a:rPr>
              <a:t>einen Überblick über die Stärken und den </a:t>
            </a:r>
            <a:r>
              <a:rPr lang="de-DE" sz="1000" dirty="0" smtClean="0">
                <a:latin typeface="Comic Sans MS" pitchFamily="66" charset="0"/>
              </a:rPr>
              <a:t>Entwicklungsstand </a:t>
            </a:r>
            <a:r>
              <a:rPr lang="de-DE" sz="1000" dirty="0">
                <a:latin typeface="Comic Sans MS" pitchFamily="66" charset="0"/>
              </a:rPr>
              <a:t>des Kindes.</a:t>
            </a:r>
          </a:p>
          <a:p>
            <a:r>
              <a:rPr lang="de-DE" sz="1000" dirty="0">
                <a:latin typeface="Comic Sans MS" pitchFamily="66" charset="0"/>
              </a:rPr>
              <a:t>Natürlich können hier noch Fragen gestellt werden und ein paar Tipps </a:t>
            </a:r>
            <a:r>
              <a:rPr lang="de-DE" sz="1000" dirty="0" smtClean="0">
                <a:latin typeface="Comic Sans MS" pitchFamily="66" charset="0"/>
              </a:rPr>
              <a:t>helfen, </a:t>
            </a:r>
            <a:r>
              <a:rPr lang="de-DE" sz="1000" dirty="0">
                <a:latin typeface="Comic Sans MS" pitchFamily="66" charset="0"/>
              </a:rPr>
              <a:t>auch die letzten Sorgen zu nehmen.</a:t>
            </a:r>
          </a:p>
          <a:p>
            <a:r>
              <a:rPr lang="de-DE" sz="1000" dirty="0">
                <a:latin typeface="Comic Sans MS" pitchFamily="66" charset="0"/>
              </a:rPr>
              <a:t> </a:t>
            </a:r>
          </a:p>
          <a:p>
            <a:r>
              <a:rPr lang="de-DE" sz="1000" dirty="0">
                <a:latin typeface="Comic Sans MS" pitchFamily="66" charset="0"/>
              </a:rPr>
              <a:t>Zusätzlich zu diesen Elternabenden findet </a:t>
            </a:r>
            <a:r>
              <a:rPr lang="de-DE" sz="1000" dirty="0" smtClean="0">
                <a:latin typeface="Comic Sans MS" pitchFamily="66" charset="0"/>
              </a:rPr>
              <a:t>ein </a:t>
            </a:r>
            <a:r>
              <a:rPr lang="de-DE" sz="1000" dirty="0">
                <a:latin typeface="Comic Sans MS" pitchFamily="66" charset="0"/>
              </a:rPr>
              <a:t>Elternabend zum Thema „Schulfähigkeit“ statt.</a:t>
            </a:r>
          </a:p>
          <a:p>
            <a:r>
              <a:rPr lang="de-DE" sz="1000" dirty="0">
                <a:latin typeface="Comic Sans MS" pitchFamily="66" charset="0"/>
              </a:rPr>
              <a:t> </a:t>
            </a:r>
          </a:p>
          <a:p>
            <a:r>
              <a:rPr lang="de-DE" sz="1000" dirty="0">
                <a:latin typeface="Comic Sans MS" pitchFamily="66" charset="0"/>
              </a:rPr>
              <a:t>Zum Schluss steht dann noch das große Schultütenbasteln an, bei dem wir </a:t>
            </a:r>
            <a:r>
              <a:rPr lang="de-DE" sz="1000" dirty="0" smtClean="0">
                <a:latin typeface="Comic Sans MS" pitchFamily="66" charset="0"/>
              </a:rPr>
              <a:t>den Eltern </a:t>
            </a:r>
            <a:r>
              <a:rPr lang="de-DE" sz="1000" dirty="0">
                <a:latin typeface="Comic Sans MS" pitchFamily="66" charset="0"/>
              </a:rPr>
              <a:t>mit Rat und Tipps zur Seite stehen, um den schönen Tag mit einer selbst gebastelten Schultüte noch schöner zu machen.</a:t>
            </a:r>
          </a:p>
          <a:p>
            <a:r>
              <a:rPr lang="de-DE" sz="1200" dirty="0">
                <a:latin typeface="Comic Sans MS" pitchFamily="66" charset="0"/>
              </a:rPr>
              <a:t> </a:t>
            </a:r>
          </a:p>
          <a:p>
            <a:r>
              <a:rPr lang="de-DE" sz="1200" dirty="0">
                <a:latin typeface="Comic Sans MS" pitchFamily="66" charset="0"/>
              </a:rPr>
              <a:t> </a:t>
            </a: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3118" y="6123081"/>
            <a:ext cx="2571219" cy="684000"/>
          </a:xfrm>
          <a:prstGeom prst="rect">
            <a:avLst/>
          </a:prstGeom>
          <a:effectLst>
            <a:innerShdw blurRad="114300">
              <a:prstClr val="black"/>
            </a:innerShdw>
          </a:effectLst>
        </p:spPr>
      </p:pic>
      <p:sp>
        <p:nvSpPr>
          <p:cNvPr id="8"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9"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28" y="6303041"/>
            <a:ext cx="1126267" cy="504000"/>
          </a:xfrm>
          <a:prstGeom prst="rect">
            <a:avLst/>
          </a:prstGeom>
          <a:effectLst>
            <a:innerShdw blurRad="114300">
              <a:prstClr val="black"/>
            </a:innerShdw>
          </a:effectLst>
        </p:spPr>
      </p:pic>
    </p:spTree>
    <p:extLst>
      <p:ext uri="{BB962C8B-B14F-4D97-AF65-F5344CB8AC3E}">
        <p14:creationId xmlns:p14="http://schemas.microsoft.com/office/powerpoint/2010/main" val="3582622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55946" y="553185"/>
            <a:ext cx="8023472" cy="3402674"/>
          </a:xfrm>
          <a:prstGeom prst="rect">
            <a:avLst/>
          </a:prstGeom>
        </p:spPr>
        <p:txBody>
          <a:bodyPr wrap="square" lIns="77925" tIns="38963" rIns="77925" bIns="38963">
            <a:spAutoFit/>
          </a:bodyPr>
          <a:lstStyle/>
          <a:p>
            <a:r>
              <a:rPr lang="de-DE" sz="1200" b="1" u="sng" dirty="0" smtClean="0">
                <a:latin typeface="Comic Sans MS" pitchFamily="66" charset="0"/>
              </a:rPr>
              <a:t>8</a:t>
            </a:r>
            <a:r>
              <a:rPr lang="de-DE" sz="1200" b="1" u="sng" dirty="0">
                <a:latin typeface="Comic Sans MS" pitchFamily="66" charset="0"/>
              </a:rPr>
              <a:t>. Zusammenarbeit mit der Schule</a:t>
            </a:r>
            <a:endParaRPr lang="de-DE" sz="1200" dirty="0">
              <a:latin typeface="Comic Sans MS" pitchFamily="66" charset="0"/>
            </a:endParaRPr>
          </a:p>
          <a:p>
            <a:r>
              <a:rPr lang="de-DE" sz="1200" dirty="0">
                <a:latin typeface="Comic Sans MS" pitchFamily="66" charset="0"/>
              </a:rPr>
              <a:t> </a:t>
            </a:r>
          </a:p>
          <a:p>
            <a:r>
              <a:rPr lang="de-DE" sz="1200" dirty="0">
                <a:latin typeface="Comic Sans MS" pitchFamily="66" charset="0"/>
              </a:rPr>
              <a:t> </a:t>
            </a:r>
          </a:p>
          <a:p>
            <a:r>
              <a:rPr lang="de-DE" sz="1000" dirty="0">
                <a:latin typeface="Comic Sans MS" pitchFamily="66" charset="0"/>
              </a:rPr>
              <a:t>Gemeinsam mit der Schule haben wir uns zum Ziel gesetzt, den Kindern den bestmöglichen </a:t>
            </a:r>
            <a:r>
              <a:rPr lang="de-DE" sz="1000" dirty="0" smtClean="0">
                <a:latin typeface="Comic Sans MS" pitchFamily="66" charset="0"/>
              </a:rPr>
              <a:t>Übergang vom Kindergarten in  die Schule zu ermöglichen.</a:t>
            </a:r>
            <a:endParaRPr lang="de-DE" sz="1000" dirty="0">
              <a:latin typeface="Comic Sans MS" pitchFamily="66" charset="0"/>
            </a:endParaRPr>
          </a:p>
          <a:p>
            <a:r>
              <a:rPr lang="de-DE" sz="1000" dirty="0">
                <a:latin typeface="Comic Sans MS" pitchFamily="66" charset="0"/>
              </a:rPr>
              <a:t>Dazu gehört in erster Linie eine gute Zusammenarbeit und ein konstruktiver Austausch mit den Lehrkräften.</a:t>
            </a:r>
          </a:p>
          <a:p>
            <a:r>
              <a:rPr lang="de-DE" sz="1000" dirty="0">
                <a:latin typeface="Comic Sans MS" pitchFamily="66" charset="0"/>
              </a:rPr>
              <a:t>Dies geschieht einmal in den Arbeitstreffen, an denen auch die Erzieherinnen der anderen Kindertagesstätten </a:t>
            </a:r>
            <a:r>
              <a:rPr lang="de-DE" sz="1000" dirty="0" smtClean="0">
                <a:latin typeface="Comic Sans MS" pitchFamily="66" charset="0"/>
              </a:rPr>
              <a:t>teilnehmen, </a:t>
            </a:r>
            <a:r>
              <a:rPr lang="de-DE" sz="1000" dirty="0">
                <a:latin typeface="Comic Sans MS" pitchFamily="66" charset="0"/>
              </a:rPr>
              <a:t>und zum anderen durch gegenseitige Besuche und gemeinsamen </a:t>
            </a:r>
            <a:r>
              <a:rPr lang="de-DE" sz="1000" dirty="0" smtClean="0">
                <a:latin typeface="Comic Sans MS" pitchFamily="66" charset="0"/>
              </a:rPr>
              <a:t>Aktivitäten, </a:t>
            </a:r>
            <a:r>
              <a:rPr lang="de-DE" sz="1000" dirty="0">
                <a:latin typeface="Comic Sans MS" pitchFamily="66" charset="0"/>
              </a:rPr>
              <a:t>z.B. ein Fest im Frühjahr oder das gemeinsame Singen beim </a:t>
            </a:r>
            <a:r>
              <a:rPr lang="de-DE" sz="1000" dirty="0" smtClean="0">
                <a:latin typeface="Comic Sans MS" pitchFamily="66" charset="0"/>
              </a:rPr>
              <a:t>Maibaumaufstellen </a:t>
            </a:r>
            <a:r>
              <a:rPr lang="de-DE" sz="1000" dirty="0">
                <a:latin typeface="Comic Sans MS" pitchFamily="66" charset="0"/>
              </a:rPr>
              <a:t>in der Schule.</a:t>
            </a:r>
          </a:p>
          <a:p>
            <a:r>
              <a:rPr lang="de-DE" sz="1000" dirty="0">
                <a:latin typeface="Comic Sans MS" pitchFamily="66" charset="0"/>
              </a:rPr>
              <a:t>Im Frühjahr werden die zukünftigen Schulkinder in die Schule </a:t>
            </a:r>
            <a:r>
              <a:rPr lang="de-DE" sz="1000" dirty="0" smtClean="0">
                <a:latin typeface="Comic Sans MS" pitchFamily="66" charset="0"/>
              </a:rPr>
              <a:t>eingeladen. </a:t>
            </a:r>
            <a:r>
              <a:rPr lang="de-DE" sz="1000" dirty="0">
                <a:latin typeface="Comic Sans MS" pitchFamily="66" charset="0"/>
              </a:rPr>
              <a:t>I</a:t>
            </a:r>
            <a:r>
              <a:rPr lang="de-DE" sz="1000" dirty="0" smtClean="0">
                <a:latin typeface="Comic Sans MS" pitchFamily="66" charset="0"/>
              </a:rPr>
              <a:t>n </a:t>
            </a:r>
            <a:r>
              <a:rPr lang="de-DE" sz="1000" dirty="0">
                <a:latin typeface="Comic Sans MS" pitchFamily="66" charset="0"/>
              </a:rPr>
              <a:t>dieser </a:t>
            </a:r>
            <a:r>
              <a:rPr lang="de-DE" sz="1000" dirty="0" smtClean="0">
                <a:latin typeface="Comic Sans MS" pitchFamily="66" charset="0"/>
              </a:rPr>
              <a:t>Schnupperstunde </a:t>
            </a:r>
            <a:r>
              <a:rPr lang="de-DE" sz="1000" dirty="0">
                <a:latin typeface="Comic Sans MS" pitchFamily="66" charset="0"/>
              </a:rPr>
              <a:t>haben sie die </a:t>
            </a:r>
            <a:r>
              <a:rPr lang="de-DE" sz="1000" dirty="0" smtClean="0">
                <a:latin typeface="Comic Sans MS" pitchFamily="66" charset="0"/>
              </a:rPr>
              <a:t>Möglichkeit, </a:t>
            </a:r>
            <a:r>
              <a:rPr lang="de-DE" sz="1000" dirty="0">
                <a:latin typeface="Comic Sans MS" pitchFamily="66" charset="0"/>
              </a:rPr>
              <a:t>den Ablauf einer Unterrichtsstunde </a:t>
            </a:r>
            <a:r>
              <a:rPr lang="de-DE" sz="1000" dirty="0" smtClean="0">
                <a:latin typeface="Comic Sans MS" pitchFamily="66" charset="0"/>
              </a:rPr>
              <a:t>kennenzulernen</a:t>
            </a:r>
            <a:r>
              <a:rPr lang="de-DE" sz="1000" dirty="0">
                <a:latin typeface="Comic Sans MS" pitchFamily="66" charset="0"/>
              </a:rPr>
              <a:t>. Am Ende des Kindergartenjahres steht ein Besuch der zukünftigen Lehrerin im Kindergarten an. Gerade auch bei </a:t>
            </a:r>
            <a:r>
              <a:rPr lang="de-DE" sz="1000" dirty="0" smtClean="0">
                <a:latin typeface="Comic Sans MS" pitchFamily="66" charset="0"/>
              </a:rPr>
              <a:t>diesem </a:t>
            </a:r>
            <a:r>
              <a:rPr lang="de-DE" sz="1000" dirty="0">
                <a:latin typeface="Comic Sans MS" pitchFamily="66" charset="0"/>
              </a:rPr>
              <a:t>Besuch stehen die zukünftigen Schulkinder im Vordergrund.</a:t>
            </a:r>
          </a:p>
          <a:p>
            <a:r>
              <a:rPr lang="de-DE" sz="1000" dirty="0">
                <a:latin typeface="Comic Sans MS" pitchFamily="66" charset="0"/>
              </a:rPr>
              <a:t>Hier wird die Lehrkraft über die Stärken der Kinder informiert und intensiver Kontakt zu den Kindern aufgebaut.</a:t>
            </a:r>
          </a:p>
          <a:p>
            <a:r>
              <a:rPr lang="de-DE" sz="1000" dirty="0">
                <a:latin typeface="Comic Sans MS" pitchFamily="66" charset="0"/>
              </a:rPr>
              <a:t>Diese Aktionen, Besuche und Gespräche helfen den </a:t>
            </a:r>
            <a:r>
              <a:rPr lang="de-DE" sz="1000" dirty="0" smtClean="0">
                <a:latin typeface="Comic Sans MS" pitchFamily="66" charset="0"/>
              </a:rPr>
              <a:t>Kindern, </a:t>
            </a:r>
            <a:r>
              <a:rPr lang="de-DE" sz="1000" dirty="0">
                <a:latin typeface="Comic Sans MS" pitchFamily="66" charset="0"/>
              </a:rPr>
              <a:t>sich in der Schule und im Umgang mit den Lehrkräften sicher und vertraut zu fühlen.</a:t>
            </a:r>
          </a:p>
          <a:p>
            <a:r>
              <a:rPr lang="de-DE" sz="1000" dirty="0">
                <a:latin typeface="Comic Sans MS" pitchFamily="66" charset="0"/>
              </a:rPr>
              <a:t>Und mit dieser Sicherheit werden sie sich schnell in der neuen Umgebung </a:t>
            </a:r>
            <a:r>
              <a:rPr lang="de-DE" sz="1000" dirty="0" smtClean="0">
                <a:latin typeface="Comic Sans MS" pitchFamily="66" charset="0"/>
              </a:rPr>
              <a:t>zurechtfinden.</a:t>
            </a:r>
            <a:endParaRPr lang="de-DE" sz="1000" dirty="0">
              <a:latin typeface="Comic Sans MS" pitchFamily="66" charset="0"/>
            </a:endParaRPr>
          </a:p>
          <a:p>
            <a:r>
              <a:rPr lang="de-DE" sz="1000" dirty="0">
                <a:latin typeface="Comic Sans MS" pitchFamily="66" charset="0"/>
              </a:rPr>
              <a:t>Die Kooperation mit der Schule intensiviert sich immer mehr und in dieser engen Zusammenarbeit ist ein Kooperationsvertrag entstanden.</a:t>
            </a:r>
          </a:p>
          <a:p>
            <a:r>
              <a:rPr lang="de-DE" sz="1000" dirty="0">
                <a:latin typeface="Comic Sans MS" pitchFamily="66" charset="0"/>
              </a:rPr>
              <a:t>Dieser Vertrag wurde mit der Schule und den Kindergärten, die im Einzugsbereich </a:t>
            </a:r>
            <a:r>
              <a:rPr lang="de-DE" sz="1000" dirty="0" smtClean="0">
                <a:latin typeface="Comic Sans MS" pitchFamily="66" charset="0"/>
              </a:rPr>
              <a:t>liegen, </a:t>
            </a:r>
            <a:r>
              <a:rPr lang="de-DE" sz="1000" dirty="0">
                <a:latin typeface="Comic Sans MS" pitchFamily="66" charset="0"/>
              </a:rPr>
              <a:t>entworfen und abgeschlossen.</a:t>
            </a:r>
          </a:p>
          <a:p>
            <a:r>
              <a:rPr lang="de-DE" sz="1000" dirty="0">
                <a:latin typeface="Comic Sans MS" pitchFamily="66" charset="0"/>
              </a:rPr>
              <a:t> </a:t>
            </a:r>
          </a:p>
          <a:p>
            <a:r>
              <a:rPr lang="de-DE" sz="1000" dirty="0">
                <a:latin typeface="Comic Sans MS" pitchFamily="66" charset="0"/>
              </a:rPr>
              <a:t> </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8928" y="6125847"/>
            <a:ext cx="2697139" cy="684000"/>
          </a:xfrm>
          <a:prstGeom prst="rect">
            <a:avLst/>
          </a:prstGeom>
          <a:effectLst>
            <a:innerShdw blurRad="114300">
              <a:prstClr val="black"/>
            </a:innerShdw>
          </a:effectLst>
        </p:spPr>
      </p:pic>
      <p:sp>
        <p:nvSpPr>
          <p:cNvPr id="8"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9"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56" y="6309320"/>
            <a:ext cx="977068" cy="504000"/>
          </a:xfrm>
          <a:prstGeom prst="rect">
            <a:avLst/>
          </a:prstGeom>
          <a:effectLst>
            <a:innerShdw blurRad="114300">
              <a:prstClr val="black"/>
            </a:innerShdw>
          </a:effectLst>
        </p:spPr>
      </p:pic>
    </p:spTree>
    <p:extLst>
      <p:ext uri="{BB962C8B-B14F-4D97-AF65-F5344CB8AC3E}">
        <p14:creationId xmlns:p14="http://schemas.microsoft.com/office/powerpoint/2010/main" val="1944928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55946" y="553414"/>
            <a:ext cx="7992890" cy="2140790"/>
          </a:xfrm>
          <a:prstGeom prst="rect">
            <a:avLst/>
          </a:prstGeom>
        </p:spPr>
        <p:txBody>
          <a:bodyPr wrap="square" lIns="77925" tIns="38963" rIns="77925" bIns="38963">
            <a:spAutoFit/>
          </a:bodyPr>
          <a:lstStyle/>
          <a:p>
            <a:r>
              <a:rPr lang="de-DE" sz="1200" b="1" u="sng" dirty="0">
                <a:latin typeface="Comic Sans MS" pitchFamily="66" charset="0"/>
              </a:rPr>
              <a:t>9</a:t>
            </a:r>
            <a:r>
              <a:rPr lang="de-DE" sz="1200" b="1" u="sng" dirty="0" smtClean="0">
                <a:latin typeface="Comic Sans MS" pitchFamily="66" charset="0"/>
              </a:rPr>
              <a:t>. Zusammenarbeit </a:t>
            </a:r>
            <a:r>
              <a:rPr lang="de-DE" sz="1200" b="1" u="sng" dirty="0">
                <a:latin typeface="Comic Sans MS" pitchFamily="66" charset="0"/>
              </a:rPr>
              <a:t>mit dem Hort</a:t>
            </a:r>
            <a:endParaRPr lang="de-DE" sz="1200" dirty="0">
              <a:latin typeface="Comic Sans MS" pitchFamily="66" charset="0"/>
            </a:endParaRPr>
          </a:p>
          <a:p>
            <a:r>
              <a:rPr lang="de-DE" sz="1200" dirty="0">
                <a:latin typeface="Comic Sans MS" pitchFamily="66" charset="0"/>
              </a:rPr>
              <a:t> </a:t>
            </a:r>
          </a:p>
          <a:p>
            <a:r>
              <a:rPr lang="de-DE" sz="1000" dirty="0">
                <a:latin typeface="Comic Sans MS" pitchFamily="66" charset="0"/>
              </a:rPr>
              <a:t>Um den Bücherwürmern einen sanften Übergang in den Hort zu ermöglichen, stehen die Erzieherinnen der Vorschul- und Hortarbeit in engem Austausch. Beide nehmen an den Kooperationstreffen der Schulen und Kindergärten teil. </a:t>
            </a:r>
          </a:p>
          <a:p>
            <a:r>
              <a:rPr lang="de-DE" sz="1000" dirty="0">
                <a:latin typeface="Comic Sans MS" pitchFamily="66" charset="0"/>
              </a:rPr>
              <a:t>Die Horterzieherin ist täglich für einige Stunden im Vormittagsbereich in den Kindergartengruppen. Sie hat dadurch intensiven Kontakt zu allen Kindern. </a:t>
            </a:r>
          </a:p>
          <a:p>
            <a:r>
              <a:rPr lang="de-DE" sz="1000" dirty="0">
                <a:latin typeface="Comic Sans MS" pitchFamily="66" charset="0"/>
              </a:rPr>
              <a:t>Die zukünftigen Hortkinder kennen also ihre ,,Horterzieherin’’ schon und das erleichtert ihnen den Start in die Nachmittagsbetreuung. Natürlich sind ihnen auch schon die Räume vertraut.</a:t>
            </a:r>
          </a:p>
          <a:p>
            <a:r>
              <a:rPr lang="de-DE" sz="1000" dirty="0">
                <a:latin typeface="Comic Sans MS" pitchFamily="66" charset="0"/>
              </a:rPr>
              <a:t>Nach Absprache hospitiert die Horterzieherin in Bücherwurmstunden.</a:t>
            </a:r>
          </a:p>
          <a:p>
            <a:r>
              <a:rPr lang="de-DE" sz="1000" dirty="0">
                <a:latin typeface="Comic Sans MS" pitchFamily="66" charset="0"/>
              </a:rPr>
              <a:t>Sie beobachtet die Kinder bei </a:t>
            </a:r>
            <a:r>
              <a:rPr lang="de-DE" sz="1000" dirty="0" smtClean="0">
                <a:latin typeface="Comic Sans MS" pitchFamily="66" charset="0"/>
              </a:rPr>
              <a:t>ihrer Arbeit </a:t>
            </a:r>
            <a:r>
              <a:rPr lang="de-DE" sz="1000" dirty="0">
                <a:latin typeface="Comic Sans MS" pitchFamily="66" charset="0"/>
              </a:rPr>
              <a:t>und im Anschluss tauschen sich beide Kolleginnen </a:t>
            </a:r>
            <a:r>
              <a:rPr lang="de-DE" sz="1000" dirty="0" smtClean="0">
                <a:latin typeface="Comic Sans MS" pitchFamily="66" charset="0"/>
              </a:rPr>
              <a:t>darüber</a:t>
            </a:r>
            <a:r>
              <a:rPr lang="de-DE" sz="1000" dirty="0">
                <a:latin typeface="Comic Sans MS" pitchFamily="66" charset="0"/>
              </a:rPr>
              <a:t> </a:t>
            </a:r>
            <a:r>
              <a:rPr lang="de-DE" sz="1000" dirty="0" smtClean="0">
                <a:latin typeface="Comic Sans MS" pitchFamily="66" charset="0"/>
              </a:rPr>
              <a:t>aus</a:t>
            </a:r>
            <a:r>
              <a:rPr lang="de-DE" sz="1000" dirty="0">
                <a:latin typeface="Comic Sans MS" pitchFamily="66" charset="0"/>
              </a:rPr>
              <a:t>.</a:t>
            </a:r>
          </a:p>
          <a:p>
            <a:r>
              <a:rPr lang="de-DE" sz="1000" dirty="0">
                <a:latin typeface="Comic Sans MS" pitchFamily="66" charset="0"/>
              </a:rPr>
              <a:t>Zum Ende der Kindergartenzeit werden die Kompetenzbögen der zukünftigen </a:t>
            </a:r>
            <a:r>
              <a:rPr lang="de-DE" sz="1000" dirty="0" err="1" smtClean="0">
                <a:latin typeface="Comic Sans MS" pitchFamily="66" charset="0"/>
              </a:rPr>
              <a:t>Hortis</a:t>
            </a:r>
            <a:r>
              <a:rPr lang="de-DE" sz="1000" dirty="0" smtClean="0">
                <a:latin typeface="Comic Sans MS" pitchFamily="66" charset="0"/>
              </a:rPr>
              <a:t> </a:t>
            </a:r>
            <a:r>
              <a:rPr lang="de-DE" sz="1000" dirty="0">
                <a:latin typeface="Comic Sans MS" pitchFamily="66" charset="0"/>
              </a:rPr>
              <a:t>an die Horterzieherin übergeben</a:t>
            </a:r>
            <a:r>
              <a:rPr lang="de-DE" sz="1000" dirty="0" smtClean="0">
                <a:latin typeface="Comic Sans MS" pitchFamily="66" charset="0"/>
              </a:rPr>
              <a:t>.</a:t>
            </a:r>
          </a:p>
          <a:p>
            <a:r>
              <a:rPr lang="de-DE" sz="1000" dirty="0" smtClean="0">
                <a:latin typeface="Comic Sans MS" pitchFamily="66" charset="0"/>
              </a:rPr>
              <a:t>Die </a:t>
            </a:r>
            <a:r>
              <a:rPr lang="de-DE" sz="1000" dirty="0">
                <a:latin typeface="Comic Sans MS" pitchFamily="66" charset="0"/>
              </a:rPr>
              <a:t>z</a:t>
            </a:r>
            <a:r>
              <a:rPr lang="de-DE" sz="1000" dirty="0" smtClean="0">
                <a:latin typeface="Comic Sans MS" pitchFamily="66" charset="0"/>
              </a:rPr>
              <a:t>ukünftigen Hortkinder werden schon während der Bücherwurmzeit des Öfteren in den Hort eingeladen. So </a:t>
            </a:r>
            <a:r>
              <a:rPr lang="de-DE" sz="1000" smtClean="0">
                <a:latin typeface="Comic Sans MS" pitchFamily="66" charset="0"/>
              </a:rPr>
              <a:t>können sie </a:t>
            </a:r>
            <a:r>
              <a:rPr lang="de-DE" sz="1000" dirty="0" smtClean="0">
                <a:latin typeface="Comic Sans MS" pitchFamily="66" charset="0"/>
              </a:rPr>
              <a:t>beim </a:t>
            </a:r>
            <a:r>
              <a:rPr lang="de-DE" sz="1000" smtClean="0">
                <a:latin typeface="Comic Sans MS" pitchFamily="66" charset="0"/>
              </a:rPr>
              <a:t>gemeinsamen Mittagessen </a:t>
            </a:r>
            <a:r>
              <a:rPr lang="de-DE" sz="1000" dirty="0" smtClean="0">
                <a:latin typeface="Comic Sans MS" pitchFamily="66" charset="0"/>
              </a:rPr>
              <a:t>oder bei bestimmten Aktionen etwas Hortalltag schnuppern. </a:t>
            </a:r>
            <a:endParaRPr lang="de-DE" sz="1000" dirty="0" smtClean="0">
              <a:latin typeface="Comic Sans MS" pitchFamily="66" charset="0"/>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9826" y="6091244"/>
            <a:ext cx="2986365" cy="720000"/>
          </a:xfrm>
          <a:prstGeom prst="rect">
            <a:avLst/>
          </a:prstGeom>
          <a:effectLst>
            <a:innerShdw blurRad="114300">
              <a:prstClr val="black"/>
            </a:innerShdw>
          </a:effectLst>
        </p:spPr>
      </p:pic>
      <p:sp>
        <p:nvSpPr>
          <p:cNvPr id="9"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10"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50" y="6309376"/>
            <a:ext cx="878568" cy="504000"/>
          </a:xfrm>
          <a:prstGeom prst="rect">
            <a:avLst/>
          </a:prstGeom>
          <a:effectLst>
            <a:innerShdw blurRad="114300">
              <a:prstClr val="black"/>
            </a:innerShdw>
          </a:effectLst>
        </p:spPr>
      </p:pic>
    </p:spTree>
    <p:extLst>
      <p:ext uri="{BB962C8B-B14F-4D97-AF65-F5344CB8AC3E}">
        <p14:creationId xmlns:p14="http://schemas.microsoft.com/office/powerpoint/2010/main" val="2791786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55946" y="548988"/>
            <a:ext cx="7920880" cy="2325456"/>
          </a:xfrm>
          <a:prstGeom prst="rect">
            <a:avLst/>
          </a:prstGeom>
        </p:spPr>
        <p:txBody>
          <a:bodyPr wrap="square" lIns="77925" tIns="38963" rIns="77925" bIns="38963">
            <a:spAutoFit/>
          </a:bodyPr>
          <a:lstStyle/>
          <a:p>
            <a:r>
              <a:rPr lang="de-DE" sz="1200" b="1" u="sng" dirty="0">
                <a:latin typeface="Comic Sans MS" pitchFamily="66" charset="0"/>
              </a:rPr>
              <a:t>10</a:t>
            </a:r>
            <a:r>
              <a:rPr lang="de-DE" sz="1200" b="1" u="sng" dirty="0" smtClean="0">
                <a:latin typeface="Comic Sans MS" pitchFamily="66" charset="0"/>
              </a:rPr>
              <a:t>. Abschluss </a:t>
            </a:r>
            <a:r>
              <a:rPr lang="de-DE" sz="1200" b="1" u="sng" dirty="0">
                <a:latin typeface="Comic Sans MS" pitchFamily="66" charset="0"/>
              </a:rPr>
              <a:t>und Abschied </a:t>
            </a:r>
            <a:endParaRPr lang="de-DE" sz="1200" dirty="0">
              <a:latin typeface="Comic Sans MS" pitchFamily="66" charset="0"/>
            </a:endParaRPr>
          </a:p>
          <a:p>
            <a:r>
              <a:rPr lang="de-DE" sz="1200" dirty="0">
                <a:latin typeface="Comic Sans MS" pitchFamily="66" charset="0"/>
              </a:rPr>
              <a:t> </a:t>
            </a:r>
          </a:p>
          <a:p>
            <a:r>
              <a:rPr lang="de-DE" sz="1200" dirty="0">
                <a:latin typeface="Comic Sans MS" pitchFamily="66" charset="0"/>
              </a:rPr>
              <a:t> </a:t>
            </a:r>
          </a:p>
          <a:p>
            <a:r>
              <a:rPr lang="de-DE" sz="1000" dirty="0">
                <a:latin typeface="Comic Sans MS" pitchFamily="66" charset="0"/>
              </a:rPr>
              <a:t>Zum Abschluss der Bücherwurmzeit machen Erzieherinnen und Kinder immer einen besonderen Ausflug.</a:t>
            </a:r>
          </a:p>
          <a:p>
            <a:r>
              <a:rPr lang="de-DE" sz="1000" dirty="0">
                <a:latin typeface="Comic Sans MS" pitchFamily="66" charset="0"/>
              </a:rPr>
              <a:t>Das war schon oft eine Fahrt in den Freizeitpark nach </a:t>
            </a:r>
            <a:r>
              <a:rPr lang="de-DE" sz="1000" dirty="0" err="1">
                <a:latin typeface="Comic Sans MS" pitchFamily="66" charset="0"/>
              </a:rPr>
              <a:t>Sottrum</a:t>
            </a:r>
            <a:r>
              <a:rPr lang="de-DE" sz="1000" dirty="0">
                <a:latin typeface="Comic Sans MS" pitchFamily="66" charset="0"/>
              </a:rPr>
              <a:t>, aber wo der Ausflug die Gruppe hinführt, wird immer wieder neu überlegt und besprochen.</a:t>
            </a:r>
          </a:p>
          <a:p>
            <a:r>
              <a:rPr lang="de-DE" sz="1000" dirty="0">
                <a:latin typeface="Comic Sans MS" pitchFamily="66" charset="0"/>
              </a:rPr>
              <a:t> </a:t>
            </a:r>
          </a:p>
          <a:p>
            <a:r>
              <a:rPr lang="de-DE" sz="1000" dirty="0">
                <a:latin typeface="Comic Sans MS" pitchFamily="66" charset="0"/>
              </a:rPr>
              <a:t>Dann kommt der wohl aufregendste Tag eines Bücherwurms: der Einschulungstag.</a:t>
            </a:r>
          </a:p>
          <a:p>
            <a:r>
              <a:rPr lang="de-DE" sz="1000" dirty="0">
                <a:latin typeface="Comic Sans MS" pitchFamily="66" charset="0"/>
              </a:rPr>
              <a:t>Die Einschulung ist für alle, auch für uns, noch einmal etwas ganz </a:t>
            </a:r>
            <a:r>
              <a:rPr lang="de-DE" sz="1000" dirty="0" smtClean="0">
                <a:latin typeface="Comic Sans MS" pitchFamily="66" charset="0"/>
              </a:rPr>
              <a:t>Besonderes</a:t>
            </a:r>
            <a:r>
              <a:rPr lang="de-DE" sz="1000" dirty="0">
                <a:latin typeface="Comic Sans MS" pitchFamily="66" charset="0"/>
              </a:rPr>
              <a:t>.</a:t>
            </a:r>
          </a:p>
          <a:p>
            <a:r>
              <a:rPr lang="de-DE" sz="1000" dirty="0">
                <a:latin typeface="Comic Sans MS" pitchFamily="66" charset="0"/>
              </a:rPr>
              <a:t>Wir besuchen die Kinder und Eltern an diesem Tag in der Schule und geben neben einer kleinen Überraschung viele liebe Worte mit auf den Weg ins Klassenzimmer.</a:t>
            </a:r>
          </a:p>
          <a:p>
            <a:r>
              <a:rPr lang="de-DE" sz="1000" dirty="0">
                <a:latin typeface="Comic Sans MS" pitchFamily="66" charset="0"/>
              </a:rPr>
              <a:t>Einige Schulkinder werden als </a:t>
            </a:r>
            <a:r>
              <a:rPr lang="de-DE" sz="1000" dirty="0" err="1">
                <a:latin typeface="Comic Sans MS" pitchFamily="66" charset="0"/>
              </a:rPr>
              <a:t>Hortis</a:t>
            </a:r>
            <a:r>
              <a:rPr lang="de-DE" sz="1000" dirty="0">
                <a:latin typeface="Comic Sans MS" pitchFamily="66" charset="0"/>
              </a:rPr>
              <a:t> ins Wühlmaushaus </a:t>
            </a:r>
            <a:r>
              <a:rPr lang="de-DE" sz="1000" dirty="0" smtClean="0">
                <a:latin typeface="Comic Sans MS" pitchFamily="66" charset="0"/>
              </a:rPr>
              <a:t>kommen. </a:t>
            </a:r>
            <a:r>
              <a:rPr lang="de-DE" sz="1000" dirty="0">
                <a:latin typeface="Comic Sans MS" pitchFamily="66" charset="0"/>
              </a:rPr>
              <a:t>Andere gehen nach Hause oder nehmen an Nachmittagsangeboten in der Schule teil. Einige wenige  besuchen eine Schule in einem anderen Ort. So oder so können wir mit gutem </a:t>
            </a:r>
            <a:r>
              <a:rPr lang="de-DE" sz="1000" dirty="0" smtClean="0">
                <a:latin typeface="Comic Sans MS" pitchFamily="66" charset="0"/>
              </a:rPr>
              <a:t>Gewissen loslassen, </a:t>
            </a:r>
            <a:r>
              <a:rPr lang="de-DE" sz="1000" dirty="0">
                <a:latin typeface="Comic Sans MS" pitchFamily="66" charset="0"/>
              </a:rPr>
              <a:t>weil </a:t>
            </a:r>
            <a:r>
              <a:rPr lang="de-DE" sz="1000" dirty="0" smtClean="0">
                <a:latin typeface="Comic Sans MS" pitchFamily="66" charset="0"/>
              </a:rPr>
              <a:t> wir wissen, das tolle </a:t>
            </a:r>
            <a:r>
              <a:rPr lang="de-DE" sz="1000" dirty="0">
                <a:latin typeface="Comic Sans MS" pitchFamily="66" charset="0"/>
              </a:rPr>
              <a:t>und gestärkte Kinder </a:t>
            </a:r>
            <a:r>
              <a:rPr lang="de-DE" sz="1000" dirty="0" smtClean="0">
                <a:latin typeface="Comic Sans MS" pitchFamily="66" charset="0"/>
              </a:rPr>
              <a:t>ihren</a:t>
            </a:r>
            <a:r>
              <a:rPr lang="de-DE" sz="1000" dirty="0">
                <a:latin typeface="Comic Sans MS" pitchFamily="66" charset="0"/>
              </a:rPr>
              <a:t> </a:t>
            </a:r>
            <a:r>
              <a:rPr lang="de-DE" sz="1000" dirty="0" smtClean="0">
                <a:latin typeface="Comic Sans MS" pitchFamily="66" charset="0"/>
              </a:rPr>
              <a:t>eigenen </a:t>
            </a:r>
            <a:r>
              <a:rPr lang="de-DE" sz="1000" dirty="0">
                <a:latin typeface="Comic Sans MS" pitchFamily="66" charset="0"/>
              </a:rPr>
              <a:t>Weg gehen werden.</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2301" y="6087071"/>
            <a:ext cx="3127095" cy="720000"/>
          </a:xfrm>
          <a:prstGeom prst="rect">
            <a:avLst/>
          </a:prstGeom>
          <a:effectLst>
            <a:innerShdw blurRad="114300">
              <a:prstClr val="black"/>
            </a:innerShdw>
          </a:effectLst>
        </p:spPr>
      </p:pic>
      <p:sp>
        <p:nvSpPr>
          <p:cNvPr id="8"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9"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16" y="6381376"/>
            <a:ext cx="635707" cy="432000"/>
          </a:xfrm>
          <a:prstGeom prst="rect">
            <a:avLst/>
          </a:prstGeom>
          <a:effectLst>
            <a:innerShdw blurRad="114300">
              <a:prstClr val="black"/>
            </a:innerShdw>
          </a:effectLst>
        </p:spPr>
      </p:pic>
    </p:spTree>
    <p:extLst>
      <p:ext uri="{BB962C8B-B14F-4D97-AF65-F5344CB8AC3E}">
        <p14:creationId xmlns:p14="http://schemas.microsoft.com/office/powerpoint/2010/main" val="3197163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8783" y="6122324"/>
            <a:ext cx="3093545" cy="684000"/>
          </a:xfrm>
          <a:prstGeom prst="rect">
            <a:avLst/>
          </a:prstGeom>
          <a:effectLst>
            <a:innerShdw blurRad="114300">
              <a:prstClr val="black"/>
            </a:innerShdw>
          </a:effectLst>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274" y="2250469"/>
            <a:ext cx="4443451" cy="1682587"/>
          </a:xfrm>
          <a:prstGeom prst="rect">
            <a:avLst/>
          </a:prstGeom>
        </p:spPr>
      </p:pic>
      <p:sp>
        <p:nvSpPr>
          <p:cNvPr id="5"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6"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3348" y="4402076"/>
            <a:ext cx="2250652" cy="1494573"/>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3079" y="336848"/>
            <a:ext cx="2270836" cy="1507976"/>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6" y="157425"/>
            <a:ext cx="2125411" cy="1411406"/>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0945" y="245203"/>
            <a:ext cx="2250651" cy="1494573"/>
          </a:xfrm>
          <a:prstGeom prst="rect">
            <a:avLst/>
          </a:prstGeom>
        </p:spPr>
      </p:pic>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4368" y="4532811"/>
            <a:ext cx="2267078" cy="1505481"/>
          </a:xfrm>
          <a:prstGeom prst="rect">
            <a:avLst/>
          </a:prstGeom>
        </p:spPr>
      </p:pic>
      <p:pic>
        <p:nvPicPr>
          <p:cNvPr id="12" name="Grafik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7504" y="245203"/>
            <a:ext cx="2406092" cy="1597796"/>
          </a:xfrm>
          <a:prstGeom prst="rect">
            <a:avLst/>
          </a:prstGeom>
        </p:spPr>
      </p:pic>
      <p:pic>
        <p:nvPicPr>
          <p:cNvPr id="13" name="Grafik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0868" y="4510462"/>
            <a:ext cx="2334387" cy="1550180"/>
          </a:xfrm>
          <a:prstGeom prst="rect">
            <a:avLst/>
          </a:prstGeom>
        </p:spPr>
      </p:pic>
      <p:pic>
        <p:nvPicPr>
          <p:cNvPr id="14" name="Grafik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26019" y="4365104"/>
            <a:ext cx="2362005" cy="1568519"/>
          </a:xfrm>
          <a:prstGeom prst="rect">
            <a:avLst/>
          </a:prstGeom>
        </p:spPr>
      </p:pic>
    </p:spTree>
    <p:extLst>
      <p:ext uri="{BB962C8B-B14F-4D97-AF65-F5344CB8AC3E}">
        <p14:creationId xmlns:p14="http://schemas.microsoft.com/office/powerpoint/2010/main" val="2590624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rot="16200000">
            <a:off x="8119865" y="820688"/>
            <a:ext cx="1832247" cy="216024"/>
          </a:xfrm>
        </p:spPr>
        <p:txBody>
          <a:bodyPr vert="horz" lIns="77925" tIns="38963" rIns="77925" bIns="38963" rtlCol="0" anchor="ctr">
            <a:noAutofit/>
          </a:bodyPr>
          <a:lstStyle/>
          <a:p>
            <a:r>
              <a:rPr lang="de-DE" sz="1200" dirty="0">
                <a:latin typeface="Comic Sans MS" pitchFamily="66" charset="0"/>
              </a:rPr>
              <a:t>Bücherwurmkonzept</a:t>
            </a:r>
          </a:p>
        </p:txBody>
      </p:sp>
      <p:sp>
        <p:nvSpPr>
          <p:cNvPr id="6" name="Titel 4"/>
          <p:cNvSpPr txBox="1">
            <a:spLocks/>
          </p:cNvSpPr>
          <p:nvPr/>
        </p:nvSpPr>
        <p:spPr>
          <a:xfrm>
            <a:off x="7236296" y="12576"/>
            <a:ext cx="1907705" cy="216024"/>
          </a:xfrm>
          <a:prstGeom prst="rect">
            <a:avLst/>
          </a:prstGeom>
        </p:spPr>
        <p:txBody>
          <a:bodyPr vert="horz" lIns="77925" tIns="38963" rIns="77925" bIns="38963" rtlCol="0" anchor="ctr">
            <a:no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1200" dirty="0" smtClean="0">
                <a:latin typeface="Comic Sans MS" pitchFamily="66" charset="0"/>
              </a:rPr>
              <a:t>Die Wühlmäuse  e.V.</a:t>
            </a:r>
            <a:endParaRPr lang="de-DE" sz="1200" dirty="0">
              <a:latin typeface="Comic Sans MS" pitchFamily="66" charset="0"/>
            </a:endParaRPr>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72" y="6093373"/>
            <a:ext cx="3256362" cy="720000"/>
          </a:xfrm>
          <a:prstGeom prst="rect">
            <a:avLst/>
          </a:prstGeom>
          <a:effectLst>
            <a:innerShdw blurRad="114300">
              <a:prstClr val="black"/>
            </a:innerShdw>
          </a:effectLst>
        </p:spPr>
      </p:pic>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582" y="2743650"/>
            <a:ext cx="2122691" cy="1592018"/>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4690" y="2739458"/>
            <a:ext cx="2122690" cy="1592018"/>
          </a:xfrm>
          <a:prstGeom prst="rect">
            <a:avLst/>
          </a:prstGeom>
        </p:spPr>
      </p:pic>
      <p:pic>
        <p:nvPicPr>
          <p:cNvPr id="19" name="Grafik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8273" y="2743650"/>
            <a:ext cx="2122690" cy="1592018"/>
          </a:xfrm>
          <a:prstGeom prst="rect">
            <a:avLst/>
          </a:prstGeom>
        </p:spPr>
      </p:pic>
      <p:pic>
        <p:nvPicPr>
          <p:cNvPr id="20" name="Grafik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0963" y="2743650"/>
            <a:ext cx="2122690" cy="1592018"/>
          </a:xfrm>
          <a:prstGeom prst="rect">
            <a:avLst/>
          </a:prstGeom>
        </p:spPr>
      </p:pic>
    </p:spTree>
    <p:extLst>
      <p:ext uri="{BB962C8B-B14F-4D97-AF65-F5344CB8AC3E}">
        <p14:creationId xmlns:p14="http://schemas.microsoft.com/office/powerpoint/2010/main" val="3906642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8783" y="6122324"/>
            <a:ext cx="3093545" cy="684000"/>
          </a:xfrm>
          <a:prstGeom prst="rect">
            <a:avLst/>
          </a:prstGeom>
          <a:effectLst>
            <a:innerShdw blurRad="114300">
              <a:prstClr val="black"/>
            </a:innerShdw>
          </a:effectLst>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274" y="2250469"/>
            <a:ext cx="4443451" cy="1682587"/>
          </a:xfrm>
          <a:prstGeom prst="rect">
            <a:avLst/>
          </a:prstGeom>
        </p:spPr>
      </p:pic>
      <p:sp>
        <p:nvSpPr>
          <p:cNvPr id="5"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6"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spTree>
    <p:extLst>
      <p:ext uri="{BB962C8B-B14F-4D97-AF65-F5344CB8AC3E}">
        <p14:creationId xmlns:p14="http://schemas.microsoft.com/office/powerpoint/2010/main" val="1282616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6632"/>
            <a:ext cx="8172400" cy="2955125"/>
          </a:xfrm>
          <a:prstGeom prst="rect">
            <a:avLst/>
          </a:prstGeom>
          <a:effectLst>
            <a:innerShdw blurRad="114300">
              <a:prstClr val="black"/>
            </a:innerShdw>
          </a:effectLst>
          <a:scene3d>
            <a:camera prst="perspectiveContrastingRightFacing"/>
            <a:lightRig rig="threePt" dir="t"/>
          </a:scene3d>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9" y="3134206"/>
            <a:ext cx="8172395" cy="1806962"/>
          </a:xfrm>
          <a:prstGeom prst="rect">
            <a:avLst/>
          </a:prstGeom>
          <a:effectLst>
            <a:innerShdw blurRad="114300">
              <a:prstClr val="black"/>
            </a:innerShdw>
          </a:effectLst>
        </p:spPr>
      </p:pic>
    </p:spTree>
    <p:extLst>
      <p:ext uri="{BB962C8B-B14F-4D97-AF65-F5344CB8AC3E}">
        <p14:creationId xmlns:p14="http://schemas.microsoft.com/office/powerpoint/2010/main" val="329849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rot="16200000">
            <a:off x="8119865" y="820688"/>
            <a:ext cx="1832247" cy="216024"/>
          </a:xfrm>
        </p:spPr>
        <p:txBody>
          <a:bodyPr vert="horz" lIns="77925" tIns="38963" rIns="77925" bIns="38963" rtlCol="0" anchor="ctr">
            <a:noAutofit/>
          </a:bodyPr>
          <a:lstStyle/>
          <a:p>
            <a:r>
              <a:rPr lang="de-DE" sz="1200" dirty="0">
                <a:latin typeface="Comic Sans MS" pitchFamily="66" charset="0"/>
              </a:rPr>
              <a:t>Bücherwurmkonzept</a:t>
            </a:r>
          </a:p>
        </p:txBody>
      </p:sp>
      <p:sp>
        <p:nvSpPr>
          <p:cNvPr id="6" name="Titel 4"/>
          <p:cNvSpPr txBox="1">
            <a:spLocks/>
          </p:cNvSpPr>
          <p:nvPr/>
        </p:nvSpPr>
        <p:spPr>
          <a:xfrm>
            <a:off x="7236296" y="12576"/>
            <a:ext cx="1907705" cy="216024"/>
          </a:xfrm>
          <a:prstGeom prst="rect">
            <a:avLst/>
          </a:prstGeom>
        </p:spPr>
        <p:txBody>
          <a:bodyPr vert="horz" lIns="77925" tIns="38963" rIns="77925" bIns="38963" rtlCol="0" anchor="ctr">
            <a:no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1200" dirty="0" smtClean="0">
                <a:latin typeface="Comic Sans MS" pitchFamily="66" charset="0"/>
              </a:rPr>
              <a:t>Die Wühlmäuse  e.V.</a:t>
            </a:r>
            <a:endParaRPr lang="de-DE" sz="1200" dirty="0">
              <a:latin typeface="Comic Sans MS" pitchFamily="66" charset="0"/>
            </a:endParaRPr>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72" y="6093373"/>
            <a:ext cx="3256362" cy="720000"/>
          </a:xfrm>
          <a:prstGeom prst="rect">
            <a:avLst/>
          </a:prstGeom>
          <a:effectLst>
            <a:innerShdw blurRad="114300">
              <a:prstClr val="black"/>
            </a:innerShdw>
          </a:effectLst>
        </p:spPr>
      </p:pic>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26546">
            <a:off x="1556862" y="2356155"/>
            <a:ext cx="2122691" cy="1470825"/>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2301" y="3815245"/>
            <a:ext cx="2122690" cy="1592018"/>
          </a:xfrm>
          <a:prstGeom prst="rect">
            <a:avLst/>
          </a:prstGeom>
        </p:spPr>
      </p:pic>
      <p:pic>
        <p:nvPicPr>
          <p:cNvPr id="19" name="Grafik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012205">
            <a:off x="2586796" y="3702728"/>
            <a:ext cx="2122690" cy="1592018"/>
          </a:xfrm>
          <a:prstGeom prst="rect">
            <a:avLst/>
          </a:prstGeom>
        </p:spPr>
      </p:pic>
      <p:pic>
        <p:nvPicPr>
          <p:cNvPr id="20" name="Grafik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09530">
            <a:off x="3499791" y="2450352"/>
            <a:ext cx="2122690" cy="1592018"/>
          </a:xfrm>
          <a:prstGeom prst="rect">
            <a:avLst/>
          </a:prstGeom>
        </p:spPr>
      </p:pic>
      <p:pic>
        <p:nvPicPr>
          <p:cNvPr id="21" name="Grafik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47632" y="952856"/>
            <a:ext cx="2052028" cy="1539021"/>
          </a:xfrm>
          <a:prstGeom prst="rect">
            <a:avLst/>
          </a:prstGeom>
        </p:spPr>
      </p:pic>
      <p:pic>
        <p:nvPicPr>
          <p:cNvPr id="22" name="Grafik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3646" y="2223227"/>
            <a:ext cx="2122690" cy="1592018"/>
          </a:xfrm>
          <a:prstGeom prst="rect">
            <a:avLst/>
          </a:prstGeom>
        </p:spPr>
      </p:pic>
      <p:pic>
        <p:nvPicPr>
          <p:cNvPr id="23" name="Grafik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527840">
            <a:off x="2637143" y="1024750"/>
            <a:ext cx="2122690" cy="1592018"/>
          </a:xfrm>
          <a:prstGeom prst="rect">
            <a:avLst/>
          </a:prstGeom>
        </p:spPr>
      </p:pic>
    </p:spTree>
    <p:extLst>
      <p:ext uri="{BB962C8B-B14F-4D97-AF65-F5344CB8AC3E}">
        <p14:creationId xmlns:p14="http://schemas.microsoft.com/office/powerpoint/2010/main" val="67018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3" name="Rechteck 2"/>
          <p:cNvSpPr/>
          <p:nvPr/>
        </p:nvSpPr>
        <p:spPr>
          <a:xfrm>
            <a:off x="469423" y="1269341"/>
            <a:ext cx="5758763" cy="3500136"/>
          </a:xfrm>
          <a:prstGeom prst="rect">
            <a:avLst/>
          </a:prstGeom>
        </p:spPr>
        <p:txBody>
          <a:bodyPr wrap="square" lIns="77925" tIns="38963" rIns="77925" bIns="38963">
            <a:spAutoFit/>
          </a:bodyPr>
          <a:lstStyle/>
          <a:p>
            <a:r>
              <a:rPr lang="de-DE" b="1" u="sng" dirty="0">
                <a:latin typeface="Comic Sans MS" pitchFamily="66" charset="0"/>
              </a:rPr>
              <a:t>Bücherwurmkonzept</a:t>
            </a:r>
            <a:endParaRPr lang="de-DE" dirty="0">
              <a:latin typeface="Comic Sans MS" pitchFamily="66" charset="0"/>
            </a:endParaRPr>
          </a:p>
          <a:p>
            <a:r>
              <a:rPr lang="de-DE" dirty="0">
                <a:latin typeface="Comic Sans MS" pitchFamily="66" charset="0"/>
              </a:rPr>
              <a:t> </a:t>
            </a:r>
          </a:p>
          <a:p>
            <a:r>
              <a:rPr lang="de-DE" dirty="0">
                <a:latin typeface="Comic Sans MS" pitchFamily="66" charset="0"/>
              </a:rPr>
              <a:t> </a:t>
            </a:r>
          </a:p>
          <a:p>
            <a:pPr defTabSz="153396">
              <a:spcAft>
                <a:spcPts val="400"/>
              </a:spcAft>
            </a:pPr>
            <a:r>
              <a:rPr lang="de-DE" sz="1200" dirty="0" smtClean="0">
                <a:latin typeface="Comic Sans MS" pitchFamily="66" charset="0"/>
              </a:rPr>
              <a:t>1.	Vorwort</a:t>
            </a:r>
            <a:endParaRPr lang="de-DE" sz="1200" dirty="0">
              <a:latin typeface="Comic Sans MS" pitchFamily="66" charset="0"/>
            </a:endParaRPr>
          </a:p>
          <a:p>
            <a:pPr defTabSz="153396">
              <a:spcAft>
                <a:spcPts val="400"/>
              </a:spcAft>
            </a:pPr>
            <a:r>
              <a:rPr lang="de-DE" sz="1200" dirty="0">
                <a:latin typeface="Comic Sans MS" pitchFamily="66" charset="0"/>
              </a:rPr>
              <a:t>	</a:t>
            </a:r>
            <a:r>
              <a:rPr lang="de-DE" sz="1200" dirty="0" smtClean="0">
                <a:latin typeface="Comic Sans MS" pitchFamily="66" charset="0"/>
              </a:rPr>
              <a:t>Das </a:t>
            </a:r>
            <a:r>
              <a:rPr lang="de-DE" sz="1200" dirty="0">
                <a:latin typeface="Comic Sans MS" pitchFamily="66" charset="0"/>
              </a:rPr>
              <a:t>Bild vom Kind</a:t>
            </a:r>
          </a:p>
          <a:p>
            <a:pPr defTabSz="153396">
              <a:spcAft>
                <a:spcPts val="400"/>
              </a:spcAft>
            </a:pPr>
            <a:r>
              <a:rPr lang="de-DE" sz="1200" dirty="0" smtClean="0">
                <a:latin typeface="Comic Sans MS" pitchFamily="66" charset="0"/>
              </a:rPr>
              <a:t>2.	Schulfähigkeit</a:t>
            </a:r>
            <a:endParaRPr lang="de-DE" sz="1200" dirty="0">
              <a:latin typeface="Comic Sans MS" pitchFamily="66" charset="0"/>
            </a:endParaRPr>
          </a:p>
          <a:p>
            <a:pPr defTabSz="153396">
              <a:spcAft>
                <a:spcPts val="400"/>
              </a:spcAft>
            </a:pPr>
            <a:r>
              <a:rPr lang="de-DE" sz="1200" dirty="0" smtClean="0">
                <a:latin typeface="Comic Sans MS" pitchFamily="66" charset="0"/>
              </a:rPr>
              <a:t>3.	Unsere </a:t>
            </a:r>
            <a:r>
              <a:rPr lang="de-DE" sz="1200" dirty="0">
                <a:latin typeface="Comic Sans MS" pitchFamily="66" charset="0"/>
              </a:rPr>
              <a:t>besonderen Schwerpunkte in der Arbeit </a:t>
            </a:r>
            <a:r>
              <a:rPr lang="de-DE" sz="1200" dirty="0" smtClean="0">
                <a:latin typeface="Comic Sans MS" pitchFamily="66" charset="0"/>
              </a:rPr>
              <a:t>	mit </a:t>
            </a:r>
            <a:r>
              <a:rPr lang="de-DE" sz="1200" dirty="0">
                <a:latin typeface="Comic Sans MS" pitchFamily="66" charset="0"/>
              </a:rPr>
              <a:t>den </a:t>
            </a:r>
            <a:r>
              <a:rPr lang="de-DE" sz="1200" dirty="0" smtClean="0">
                <a:latin typeface="Comic Sans MS" pitchFamily="66" charset="0"/>
              </a:rPr>
              <a:t>				Bücherwürmern</a:t>
            </a:r>
            <a:endParaRPr lang="de-DE" sz="1200" dirty="0">
              <a:latin typeface="Comic Sans MS" pitchFamily="66" charset="0"/>
            </a:endParaRPr>
          </a:p>
          <a:p>
            <a:pPr defTabSz="153396">
              <a:spcAft>
                <a:spcPts val="400"/>
              </a:spcAft>
            </a:pPr>
            <a:r>
              <a:rPr lang="de-DE" sz="1200" dirty="0" smtClean="0">
                <a:latin typeface="Comic Sans MS" pitchFamily="66" charset="0"/>
              </a:rPr>
              <a:t>4.	Die </a:t>
            </a:r>
            <a:r>
              <a:rPr lang="de-DE" sz="1200" dirty="0">
                <a:latin typeface="Comic Sans MS" pitchFamily="66" charset="0"/>
              </a:rPr>
              <a:t>Bücherwurmstunde</a:t>
            </a:r>
          </a:p>
          <a:p>
            <a:pPr defTabSz="153396">
              <a:spcAft>
                <a:spcPts val="400"/>
              </a:spcAft>
            </a:pPr>
            <a:r>
              <a:rPr lang="de-DE" sz="1200" dirty="0" smtClean="0">
                <a:latin typeface="Comic Sans MS" pitchFamily="66" charset="0"/>
              </a:rPr>
              <a:t>5.	Würzburger </a:t>
            </a:r>
            <a:r>
              <a:rPr lang="de-DE" sz="1200" dirty="0">
                <a:latin typeface="Comic Sans MS" pitchFamily="66" charset="0"/>
              </a:rPr>
              <a:t>Trainingsprogramm</a:t>
            </a:r>
          </a:p>
          <a:p>
            <a:pPr defTabSz="153396">
              <a:spcAft>
                <a:spcPts val="400"/>
              </a:spcAft>
            </a:pPr>
            <a:r>
              <a:rPr lang="de-DE" sz="1200" dirty="0" smtClean="0">
                <a:latin typeface="Comic Sans MS" pitchFamily="66" charset="0"/>
              </a:rPr>
              <a:t>6.	Matheprogramm </a:t>
            </a:r>
            <a:r>
              <a:rPr lang="de-DE" sz="1200" dirty="0">
                <a:latin typeface="Comic Sans MS" pitchFamily="66" charset="0"/>
              </a:rPr>
              <a:t>Mengen, Zahlen, zählen</a:t>
            </a:r>
          </a:p>
          <a:p>
            <a:pPr defTabSz="153396">
              <a:spcAft>
                <a:spcPts val="400"/>
              </a:spcAft>
            </a:pPr>
            <a:r>
              <a:rPr lang="de-DE" sz="1200" dirty="0" smtClean="0">
                <a:latin typeface="Comic Sans MS" pitchFamily="66" charset="0"/>
              </a:rPr>
              <a:t>7.	Zusammenarbeit </a:t>
            </a:r>
            <a:r>
              <a:rPr lang="de-DE" sz="1200" dirty="0">
                <a:latin typeface="Comic Sans MS" pitchFamily="66" charset="0"/>
              </a:rPr>
              <a:t>mit den Eltern</a:t>
            </a:r>
          </a:p>
          <a:p>
            <a:pPr defTabSz="153396">
              <a:spcAft>
                <a:spcPts val="400"/>
              </a:spcAft>
            </a:pPr>
            <a:r>
              <a:rPr lang="de-DE" sz="1200" dirty="0" smtClean="0">
                <a:latin typeface="Comic Sans MS" pitchFamily="66" charset="0"/>
              </a:rPr>
              <a:t>8.	Zusammenarbeit </a:t>
            </a:r>
            <a:r>
              <a:rPr lang="de-DE" sz="1200" dirty="0">
                <a:latin typeface="Comic Sans MS" pitchFamily="66" charset="0"/>
              </a:rPr>
              <a:t>mit der Schule</a:t>
            </a:r>
          </a:p>
          <a:p>
            <a:pPr defTabSz="153396">
              <a:spcAft>
                <a:spcPts val="400"/>
              </a:spcAft>
            </a:pPr>
            <a:r>
              <a:rPr lang="de-DE" sz="1200" dirty="0" smtClean="0">
                <a:latin typeface="Comic Sans MS" pitchFamily="66" charset="0"/>
              </a:rPr>
              <a:t>9.	Zusammenarbeit </a:t>
            </a:r>
            <a:r>
              <a:rPr lang="de-DE" sz="1200" dirty="0">
                <a:latin typeface="Comic Sans MS" pitchFamily="66" charset="0"/>
              </a:rPr>
              <a:t>mit dem Hort</a:t>
            </a:r>
          </a:p>
          <a:p>
            <a:pPr defTabSz="153396">
              <a:spcAft>
                <a:spcPts val="400"/>
              </a:spcAft>
            </a:pPr>
            <a:r>
              <a:rPr lang="de-DE" sz="1200" dirty="0" smtClean="0">
                <a:latin typeface="Comic Sans MS" pitchFamily="66" charset="0"/>
              </a:rPr>
              <a:t>10.	Abschluss </a:t>
            </a:r>
            <a:r>
              <a:rPr lang="de-DE" sz="1200" dirty="0">
                <a:latin typeface="Comic Sans MS" pitchFamily="66" charset="0"/>
              </a:rPr>
              <a:t>und Abschied</a:t>
            </a: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900" y="6235244"/>
            <a:ext cx="685990" cy="576000"/>
          </a:xfrm>
          <a:prstGeom prst="rect">
            <a:avLst/>
          </a:prstGeom>
          <a:effectLst>
            <a:innerShdw blurRad="114300">
              <a:prstClr val="black"/>
            </a:innerShdw>
          </a:effectLst>
        </p:spPr>
      </p:pic>
      <p:sp>
        <p:nvSpPr>
          <p:cNvPr id="9"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10"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3" y="6308633"/>
            <a:ext cx="3002311" cy="504000"/>
          </a:xfrm>
          <a:prstGeom prst="rect">
            <a:avLst/>
          </a:prstGeom>
          <a:effectLst>
            <a:innerShdw blurRad="114300">
              <a:prstClr val="black"/>
            </a:innerShdw>
          </a:effectLst>
        </p:spPr>
      </p:pic>
    </p:spTree>
    <p:extLst>
      <p:ext uri="{BB962C8B-B14F-4D97-AF65-F5344CB8AC3E}">
        <p14:creationId xmlns:p14="http://schemas.microsoft.com/office/powerpoint/2010/main" val="2125423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51520" y="548680"/>
            <a:ext cx="8352928" cy="4541447"/>
          </a:xfrm>
          <a:prstGeom prst="rect">
            <a:avLst/>
          </a:prstGeom>
        </p:spPr>
        <p:txBody>
          <a:bodyPr wrap="square" lIns="77925" tIns="38963" rIns="77925" bIns="38963">
            <a:spAutoFit/>
          </a:bodyPr>
          <a:lstStyle/>
          <a:p>
            <a:r>
              <a:rPr lang="de-DE" sz="1200" b="1" u="sng" dirty="0" smtClean="0">
                <a:latin typeface="Comic Sans MS" pitchFamily="66" charset="0"/>
              </a:rPr>
              <a:t>1. Vorwort</a:t>
            </a:r>
            <a:endParaRPr lang="de-DE" sz="1200" dirty="0">
              <a:latin typeface="Comic Sans MS" pitchFamily="66" charset="0"/>
            </a:endParaRPr>
          </a:p>
          <a:p>
            <a:r>
              <a:rPr lang="de-DE" sz="1200" b="1" dirty="0">
                <a:latin typeface="Comic Sans MS" pitchFamily="66" charset="0"/>
              </a:rPr>
              <a:t> </a:t>
            </a:r>
            <a:endParaRPr lang="de-DE" sz="1200" dirty="0">
              <a:latin typeface="Comic Sans MS" pitchFamily="66" charset="0"/>
            </a:endParaRPr>
          </a:p>
          <a:p>
            <a:r>
              <a:rPr lang="de-DE" sz="1200" b="1" dirty="0">
                <a:latin typeface="Comic Sans MS" pitchFamily="66" charset="0"/>
              </a:rPr>
              <a:t> </a:t>
            </a:r>
            <a:endParaRPr lang="de-DE" sz="1200" dirty="0">
              <a:latin typeface="Comic Sans MS" pitchFamily="66" charset="0"/>
            </a:endParaRPr>
          </a:p>
          <a:p>
            <a:r>
              <a:rPr lang="de-DE" sz="1200" b="1" u="sng" dirty="0">
                <a:latin typeface="Comic Sans MS" pitchFamily="66" charset="0"/>
              </a:rPr>
              <a:t>Das Bild vom Kind</a:t>
            </a:r>
            <a:endParaRPr lang="de-DE" sz="1200" dirty="0">
              <a:latin typeface="Comic Sans MS" pitchFamily="66" charset="0"/>
            </a:endParaRPr>
          </a:p>
          <a:p>
            <a:r>
              <a:rPr lang="de-DE" sz="1200" dirty="0">
                <a:latin typeface="Comic Sans MS" pitchFamily="66" charset="0"/>
              </a:rPr>
              <a:t> </a:t>
            </a:r>
          </a:p>
          <a:p>
            <a:r>
              <a:rPr lang="de-DE" sz="1000" dirty="0">
                <a:latin typeface="Comic Sans MS" pitchFamily="66" charset="0"/>
              </a:rPr>
              <a:t>Wo kommt der Strom her?</a:t>
            </a:r>
          </a:p>
          <a:p>
            <a:r>
              <a:rPr lang="de-DE" sz="1000" dirty="0">
                <a:latin typeface="Comic Sans MS" pitchFamily="66" charset="0"/>
              </a:rPr>
              <a:t>Was machen Bakterien</a:t>
            </a:r>
            <a:r>
              <a:rPr lang="de-DE" sz="1000" dirty="0" smtClean="0">
                <a:latin typeface="Comic Sans MS" pitchFamily="66" charset="0"/>
              </a:rPr>
              <a:t>?</a:t>
            </a:r>
            <a:endParaRPr lang="de-DE" sz="1000" dirty="0">
              <a:latin typeface="Comic Sans MS" pitchFamily="66" charset="0"/>
            </a:endParaRPr>
          </a:p>
          <a:p>
            <a:r>
              <a:rPr lang="de-DE" sz="1000" dirty="0">
                <a:latin typeface="Comic Sans MS" pitchFamily="66" charset="0"/>
              </a:rPr>
              <a:t>Warum hat Papa einen Bart?</a:t>
            </a:r>
          </a:p>
          <a:p>
            <a:r>
              <a:rPr lang="de-DE" sz="1000" dirty="0">
                <a:latin typeface="Comic Sans MS" pitchFamily="66" charset="0"/>
              </a:rPr>
              <a:t> </a:t>
            </a:r>
          </a:p>
          <a:p>
            <a:r>
              <a:rPr lang="de-DE" sz="1000" dirty="0" smtClean="0">
                <a:latin typeface="Comic Sans MS" pitchFamily="66" charset="0"/>
              </a:rPr>
              <a:t>Fragen wie </a:t>
            </a:r>
            <a:r>
              <a:rPr lang="de-DE" sz="1000" dirty="0">
                <a:latin typeface="Comic Sans MS" pitchFamily="66" charset="0"/>
              </a:rPr>
              <a:t>diese werden fast täglich gestellt und sind nie ausgeschöpft. Die Neugier und das Interesse der 5- und </a:t>
            </a:r>
            <a:r>
              <a:rPr lang="de-DE" sz="1000" dirty="0" smtClean="0">
                <a:latin typeface="Comic Sans MS" pitchFamily="66" charset="0"/>
              </a:rPr>
              <a:t>6- </a:t>
            </a:r>
            <a:r>
              <a:rPr lang="de-DE" sz="1000" dirty="0">
                <a:latin typeface="Comic Sans MS" pitchFamily="66" charset="0"/>
              </a:rPr>
              <a:t>Jährigen ist groß und das ist auch gut so.</a:t>
            </a:r>
          </a:p>
          <a:p>
            <a:r>
              <a:rPr lang="de-DE" sz="1000" dirty="0">
                <a:latin typeface="Comic Sans MS" pitchFamily="66" charset="0"/>
              </a:rPr>
              <a:t> </a:t>
            </a:r>
          </a:p>
          <a:p>
            <a:r>
              <a:rPr lang="de-DE" sz="1000" dirty="0">
                <a:latin typeface="Comic Sans MS" pitchFamily="66" charset="0"/>
              </a:rPr>
              <a:t>Vorschulkinder heißen bei uns </a:t>
            </a:r>
            <a:r>
              <a:rPr lang="de-DE" sz="1000" dirty="0" smtClean="0">
                <a:latin typeface="Comic Sans MS" pitchFamily="66" charset="0"/>
              </a:rPr>
              <a:t>Bücherwürmer.</a:t>
            </a:r>
            <a:endParaRPr lang="de-DE" sz="1000" dirty="0">
              <a:latin typeface="Comic Sans MS" pitchFamily="66" charset="0"/>
            </a:endParaRPr>
          </a:p>
          <a:p>
            <a:r>
              <a:rPr lang="de-DE" sz="1000" dirty="0">
                <a:latin typeface="Comic Sans MS" pitchFamily="66" charset="0"/>
              </a:rPr>
              <a:t>Wenn ein Kind ein Bücherwurm wird, hat es schon eine Menge erlebt.</a:t>
            </a:r>
          </a:p>
          <a:p>
            <a:r>
              <a:rPr lang="de-DE" sz="1000" dirty="0">
                <a:latin typeface="Comic Sans MS" pitchFamily="66" charset="0"/>
              </a:rPr>
              <a:t>Es war oft im Wald oder im Hannover Zoo, hat schon ein paar Mal im Kindergarten übernachtet und in der Asse mehrere Zeltfreizeiten miterlebt.</a:t>
            </a:r>
          </a:p>
          <a:p>
            <a:r>
              <a:rPr lang="de-DE" sz="1000" dirty="0">
                <a:latin typeface="Comic Sans MS" pitchFamily="66" charset="0"/>
              </a:rPr>
              <a:t>Nun gehört es zu den Älteren und hilft und unterstützt die Jüngeren in ihrem Alltag.</a:t>
            </a:r>
          </a:p>
          <a:p>
            <a:r>
              <a:rPr lang="de-DE" sz="1000" dirty="0">
                <a:latin typeface="Comic Sans MS" pitchFamily="66" charset="0"/>
              </a:rPr>
              <a:t> </a:t>
            </a:r>
          </a:p>
          <a:p>
            <a:r>
              <a:rPr lang="de-DE" sz="1000" dirty="0">
                <a:latin typeface="Comic Sans MS" pitchFamily="66" charset="0"/>
              </a:rPr>
              <a:t>Es braucht in dieser Zeit Erwachsene</a:t>
            </a:r>
            <a:r>
              <a:rPr lang="de-DE" sz="1000" dirty="0" smtClean="0">
                <a:latin typeface="Comic Sans MS" pitchFamily="66" charset="0"/>
              </a:rPr>
              <a:t>, </a:t>
            </a:r>
            <a:r>
              <a:rPr lang="de-DE" sz="1000" dirty="0" smtClean="0">
                <a:latin typeface="Comic Sans MS" pitchFamily="66" charset="0"/>
              </a:rPr>
              <a:t>die Interessen </a:t>
            </a:r>
            <a:r>
              <a:rPr lang="de-DE" sz="1000" dirty="0">
                <a:latin typeface="Comic Sans MS" pitchFamily="66" charset="0"/>
              </a:rPr>
              <a:t>aufgreifen und nie müde werden</a:t>
            </a:r>
            <a:r>
              <a:rPr lang="de-DE" sz="1000" dirty="0" smtClean="0">
                <a:latin typeface="Comic Sans MS" pitchFamily="66" charset="0"/>
              </a:rPr>
              <a:t>, Fragen </a:t>
            </a:r>
            <a:r>
              <a:rPr lang="de-DE" sz="1000" dirty="0">
                <a:latin typeface="Comic Sans MS" pitchFamily="66" charset="0"/>
              </a:rPr>
              <a:t>zu beantworten oder gemeinsam mit dem Kind nach Lösungen zu suchen und ihnen Impulse zu geben.</a:t>
            </a:r>
          </a:p>
          <a:p>
            <a:r>
              <a:rPr lang="de-DE" sz="1000" dirty="0">
                <a:latin typeface="Comic Sans MS" pitchFamily="66" charset="0"/>
              </a:rPr>
              <a:t>Ein Bücherwurm zu sein macht stolz, das merken Eltern daran, dass ihr Kind noch mehr allein machen möchte.</a:t>
            </a:r>
          </a:p>
          <a:p>
            <a:r>
              <a:rPr lang="de-DE" sz="1000" dirty="0">
                <a:latin typeface="Comic Sans MS" pitchFamily="66" charset="0"/>
              </a:rPr>
              <a:t>Es spielt allein im Garten, unterstützt beim Lösen von </a:t>
            </a:r>
            <a:r>
              <a:rPr lang="de-DE" sz="1000" dirty="0" smtClean="0">
                <a:latin typeface="Comic Sans MS" pitchFamily="66" charset="0"/>
              </a:rPr>
              <a:t>Konflikten, diskutiert </a:t>
            </a:r>
            <a:r>
              <a:rPr lang="de-DE" sz="1000" dirty="0">
                <a:latin typeface="Comic Sans MS" pitchFamily="66" charset="0"/>
              </a:rPr>
              <a:t>mehr und will Verantwortung übernehmen.</a:t>
            </a:r>
          </a:p>
          <a:p>
            <a:r>
              <a:rPr lang="de-DE" sz="1000" dirty="0">
                <a:latin typeface="Comic Sans MS" pitchFamily="66" charset="0"/>
              </a:rPr>
              <a:t>Gerade diese Veränderungen und Interessen im letzten Kindergartenjahr brauchen viel </a:t>
            </a:r>
            <a:r>
              <a:rPr lang="de-DE" sz="1000" dirty="0" smtClean="0">
                <a:latin typeface="Comic Sans MS" pitchFamily="66" charset="0"/>
              </a:rPr>
              <a:t>Aufmerksamkeit, eine </a:t>
            </a:r>
            <a:r>
              <a:rPr lang="de-DE" sz="1000" dirty="0">
                <a:latin typeface="Comic Sans MS" pitchFamily="66" charset="0"/>
              </a:rPr>
              <a:t>gute Begleitung und unsere Unterstützung.</a:t>
            </a:r>
          </a:p>
          <a:p>
            <a:r>
              <a:rPr lang="de-DE" sz="1000" dirty="0">
                <a:latin typeface="Comic Sans MS" pitchFamily="66" charset="0"/>
              </a:rPr>
              <a:t>Hier im Wühlmaushaus bekommen die Vorschulkinder diese besondere Betreuung in der Bücherwurmzeit.</a:t>
            </a:r>
          </a:p>
          <a:p>
            <a:r>
              <a:rPr lang="de-DE" sz="1000" dirty="0">
                <a:latin typeface="Comic Sans MS" pitchFamily="66" charset="0"/>
              </a:rPr>
              <a:t>Die Bücherwürmer ziehen sich zurück in den Mitarbeiterraum. Hier haben sie Zeit, Ruhe und </a:t>
            </a:r>
            <a:r>
              <a:rPr lang="de-DE" sz="1000" dirty="0" smtClean="0">
                <a:latin typeface="Comic Sans MS" pitchFamily="66" charset="0"/>
              </a:rPr>
              <a:t>Raum, um </a:t>
            </a:r>
            <a:r>
              <a:rPr lang="de-DE" sz="1000" dirty="0">
                <a:latin typeface="Comic Sans MS" pitchFamily="66" charset="0"/>
              </a:rPr>
              <a:t>ihre „Arbeit“ zu tun.</a:t>
            </a:r>
          </a:p>
          <a:p>
            <a:r>
              <a:rPr lang="de-DE" sz="1000" dirty="0">
                <a:latin typeface="Comic Sans MS" pitchFamily="66" charset="0"/>
              </a:rPr>
              <a:t>Sie probieren sich aus und entwickeln sich weiter. Sie erlangen ihre Selbständigkeit und die Kompetenzen, die sie brauchen, um den „</a:t>
            </a:r>
            <a:r>
              <a:rPr lang="de-DE" sz="1000" i="1" dirty="0">
                <a:latin typeface="Comic Sans MS" pitchFamily="66" charset="0"/>
              </a:rPr>
              <a:t>Weg zur Schule</a:t>
            </a:r>
            <a:r>
              <a:rPr lang="de-DE" sz="1000" dirty="0">
                <a:latin typeface="Comic Sans MS" pitchFamily="66" charset="0"/>
              </a:rPr>
              <a:t>“ sicher gehen zu können.</a:t>
            </a: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3279" y="6200801"/>
            <a:ext cx="867719" cy="612000"/>
          </a:xfrm>
          <a:prstGeom prst="rect">
            <a:avLst/>
          </a:prstGeom>
          <a:effectLst>
            <a:innerShdw blurRad="114300">
              <a:prstClr val="black"/>
            </a:innerShdw>
          </a:effectLst>
        </p:spPr>
      </p:pic>
      <p:sp>
        <p:nvSpPr>
          <p:cNvPr id="10"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11"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3" y="6310434"/>
            <a:ext cx="2785354" cy="504000"/>
          </a:xfrm>
          <a:prstGeom prst="rect">
            <a:avLst/>
          </a:prstGeom>
          <a:effectLst>
            <a:innerShdw blurRad="114300">
              <a:prstClr val="black"/>
            </a:innerShdw>
          </a:effectLst>
        </p:spPr>
      </p:pic>
    </p:spTree>
    <p:extLst>
      <p:ext uri="{BB962C8B-B14F-4D97-AF65-F5344CB8AC3E}">
        <p14:creationId xmlns:p14="http://schemas.microsoft.com/office/powerpoint/2010/main" val="1327771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43856" y="538201"/>
            <a:ext cx="7992888" cy="4787668"/>
          </a:xfrm>
          <a:prstGeom prst="rect">
            <a:avLst/>
          </a:prstGeom>
        </p:spPr>
        <p:txBody>
          <a:bodyPr wrap="square" lIns="77925" tIns="38963" rIns="77925" bIns="38963">
            <a:spAutoFit/>
          </a:bodyPr>
          <a:lstStyle/>
          <a:p>
            <a:r>
              <a:rPr lang="de-DE" sz="1200" b="1" u="sng" dirty="0">
                <a:latin typeface="Comic Sans MS" pitchFamily="66" charset="0"/>
              </a:rPr>
              <a:t>2</a:t>
            </a:r>
            <a:r>
              <a:rPr lang="de-DE" sz="1200" b="1" u="sng" dirty="0" smtClean="0">
                <a:latin typeface="Comic Sans MS" pitchFamily="66" charset="0"/>
              </a:rPr>
              <a:t>. Schulfähigkeit</a:t>
            </a:r>
            <a:endParaRPr lang="de-DE" sz="1200" dirty="0">
              <a:latin typeface="Comic Sans MS" pitchFamily="66" charset="0"/>
            </a:endParaRPr>
          </a:p>
          <a:p>
            <a:r>
              <a:rPr lang="de-DE" sz="1200" b="1" dirty="0">
                <a:latin typeface="Comic Sans MS" pitchFamily="66" charset="0"/>
              </a:rPr>
              <a:t> </a:t>
            </a:r>
            <a:endParaRPr lang="de-DE" sz="1200" dirty="0">
              <a:latin typeface="Comic Sans MS" pitchFamily="66" charset="0"/>
            </a:endParaRPr>
          </a:p>
          <a:p>
            <a:r>
              <a:rPr lang="de-DE" sz="1200" b="1" dirty="0">
                <a:latin typeface="Comic Sans MS" pitchFamily="66" charset="0"/>
              </a:rPr>
              <a:t> </a:t>
            </a:r>
            <a:endParaRPr lang="de-DE" sz="1200" dirty="0">
              <a:latin typeface="Comic Sans MS" pitchFamily="66" charset="0"/>
            </a:endParaRPr>
          </a:p>
          <a:p>
            <a:r>
              <a:rPr lang="de-DE" sz="1000" dirty="0">
                <a:latin typeface="Comic Sans MS" pitchFamily="66" charset="0"/>
              </a:rPr>
              <a:t>Ein Wort, das zum Ende der Kindergartenzeit an Wichtigkeit zunimmt.</a:t>
            </a:r>
          </a:p>
          <a:p>
            <a:r>
              <a:rPr lang="de-DE" sz="1000" dirty="0">
                <a:latin typeface="Comic Sans MS" pitchFamily="66" charset="0"/>
              </a:rPr>
              <a:t>Denn zum Ende der Bücherwurmzeit fragen sich natürlich die Eltern:</a:t>
            </a:r>
          </a:p>
          <a:p>
            <a:r>
              <a:rPr lang="de-DE" sz="1000" dirty="0">
                <a:latin typeface="Comic Sans MS" pitchFamily="66" charset="0"/>
              </a:rPr>
              <a:t> </a:t>
            </a:r>
          </a:p>
          <a:p>
            <a:r>
              <a:rPr lang="de-DE" sz="1000" dirty="0">
                <a:latin typeface="Comic Sans MS" pitchFamily="66" charset="0"/>
              </a:rPr>
              <a:t> </a:t>
            </a:r>
          </a:p>
          <a:p>
            <a:r>
              <a:rPr lang="de-DE" sz="1000" dirty="0">
                <a:latin typeface="Comic Sans MS" pitchFamily="66" charset="0"/>
              </a:rPr>
              <a:t>                               Ist mein Kind schulfähig?</a:t>
            </a:r>
          </a:p>
          <a:p>
            <a:r>
              <a:rPr lang="de-DE" sz="1000" dirty="0">
                <a:latin typeface="Comic Sans MS" pitchFamily="66" charset="0"/>
              </a:rPr>
              <a:t>                                             und </a:t>
            </a:r>
          </a:p>
          <a:p>
            <a:r>
              <a:rPr lang="de-DE" sz="1000" dirty="0">
                <a:latin typeface="Comic Sans MS" pitchFamily="66" charset="0"/>
              </a:rPr>
              <a:t>                 Was bedeutet eigentlich Schulfähigkeit?</a:t>
            </a:r>
          </a:p>
          <a:p>
            <a:r>
              <a:rPr lang="de-DE" sz="1000" dirty="0">
                <a:latin typeface="Comic Sans MS" pitchFamily="66" charset="0"/>
              </a:rPr>
              <a:t> </a:t>
            </a:r>
          </a:p>
          <a:p>
            <a:r>
              <a:rPr lang="de-DE" sz="1000" dirty="0">
                <a:latin typeface="Comic Sans MS" pitchFamily="66" charset="0"/>
              </a:rPr>
              <a:t> </a:t>
            </a:r>
          </a:p>
          <a:p>
            <a:r>
              <a:rPr lang="de-DE" sz="1000" dirty="0">
                <a:latin typeface="Comic Sans MS" pitchFamily="66" charset="0"/>
              </a:rPr>
              <a:t>In einem Satz </a:t>
            </a:r>
            <a:r>
              <a:rPr lang="de-DE" sz="1000" dirty="0" smtClean="0">
                <a:latin typeface="Comic Sans MS" pitchFamily="66" charset="0"/>
              </a:rPr>
              <a:t>ausgedrückt </a:t>
            </a:r>
            <a:r>
              <a:rPr lang="de-DE" sz="1000" dirty="0">
                <a:latin typeface="Comic Sans MS" pitchFamily="66" charset="0"/>
              </a:rPr>
              <a:t>ist </a:t>
            </a:r>
            <a:r>
              <a:rPr lang="de-DE" sz="1000" dirty="0" smtClean="0">
                <a:latin typeface="Comic Sans MS" pitchFamily="66" charset="0"/>
              </a:rPr>
              <a:t>es die </a:t>
            </a:r>
            <a:r>
              <a:rPr lang="de-DE" sz="1000" dirty="0">
                <a:latin typeface="Comic Sans MS" pitchFamily="66" charset="0"/>
              </a:rPr>
              <a:t>Fähigkeit des </a:t>
            </a:r>
            <a:r>
              <a:rPr lang="de-DE" sz="1000" dirty="0" smtClean="0">
                <a:latin typeface="Comic Sans MS" pitchFamily="66" charset="0"/>
              </a:rPr>
              <a:t>Kindes, </a:t>
            </a:r>
            <a:r>
              <a:rPr lang="de-DE" sz="1000" dirty="0">
                <a:latin typeface="Comic Sans MS" pitchFamily="66" charset="0"/>
              </a:rPr>
              <a:t>den gestellten Anforderungen der Grundschule gerecht zu werden.</a:t>
            </a:r>
          </a:p>
          <a:p>
            <a:r>
              <a:rPr lang="de-DE" sz="1000" dirty="0">
                <a:latin typeface="Comic Sans MS" pitchFamily="66" charset="0"/>
              </a:rPr>
              <a:t> </a:t>
            </a:r>
          </a:p>
          <a:p>
            <a:r>
              <a:rPr lang="de-DE" sz="1000" dirty="0">
                <a:latin typeface="Comic Sans MS" pitchFamily="66" charset="0"/>
              </a:rPr>
              <a:t>Im Einzelnen bedeutet das:</a:t>
            </a:r>
          </a:p>
          <a:p>
            <a:r>
              <a:rPr lang="de-DE" sz="1000" dirty="0">
                <a:latin typeface="Comic Sans MS" pitchFamily="66" charset="0"/>
              </a:rPr>
              <a:t> </a:t>
            </a:r>
          </a:p>
          <a:p>
            <a:r>
              <a:rPr lang="de-DE" sz="1000" dirty="0">
                <a:latin typeface="Comic Sans MS" pitchFamily="66" charset="0"/>
              </a:rPr>
              <a:t>Im mathematischen Bereich beschäftigen wir uns noch mehr mit Formen, </a:t>
            </a:r>
            <a:r>
              <a:rPr lang="de-DE" sz="1000" dirty="0" smtClean="0">
                <a:latin typeface="Comic Sans MS" pitchFamily="66" charset="0"/>
              </a:rPr>
              <a:t>Mengen </a:t>
            </a:r>
            <a:r>
              <a:rPr lang="de-DE" sz="1000" dirty="0">
                <a:latin typeface="Comic Sans MS" pitchFamily="66" charset="0"/>
              </a:rPr>
              <a:t>sowie der </a:t>
            </a:r>
          </a:p>
          <a:p>
            <a:r>
              <a:rPr lang="de-DE" sz="1000" dirty="0">
                <a:latin typeface="Comic Sans MS" pitchFamily="66" charset="0"/>
              </a:rPr>
              <a:t>Raum-Lage-Orientierung, d.h. wo ist neben, oben, </a:t>
            </a:r>
            <a:r>
              <a:rPr lang="de-DE" sz="1000" dirty="0" smtClean="0">
                <a:latin typeface="Comic Sans MS" pitchFamily="66" charset="0"/>
              </a:rPr>
              <a:t>unten ...</a:t>
            </a:r>
            <a:endParaRPr lang="de-DE" sz="1000" dirty="0">
              <a:latin typeface="Comic Sans MS" pitchFamily="66" charset="0"/>
            </a:endParaRPr>
          </a:p>
          <a:p>
            <a:r>
              <a:rPr lang="de-DE" sz="1000" dirty="0">
                <a:latin typeface="Comic Sans MS" pitchFamily="66" charset="0"/>
              </a:rPr>
              <a:t> </a:t>
            </a:r>
          </a:p>
          <a:p>
            <a:r>
              <a:rPr lang="de-DE" sz="1000" dirty="0">
                <a:latin typeface="Comic Sans MS" pitchFamily="66" charset="0"/>
              </a:rPr>
              <a:t>Auch die Sprache ist in der Arbeit mit den Bücherwürmern von großer Bedeutung.</a:t>
            </a:r>
          </a:p>
          <a:p>
            <a:r>
              <a:rPr lang="de-DE" sz="1000" dirty="0">
                <a:latin typeface="Comic Sans MS" pitchFamily="66" charset="0"/>
              </a:rPr>
              <a:t>Kinder sind ständig im Dialog mit Erwachsenen und anderen Kindern.</a:t>
            </a:r>
          </a:p>
          <a:p>
            <a:r>
              <a:rPr lang="de-DE" sz="1000" dirty="0">
                <a:latin typeface="Comic Sans MS" pitchFamily="66" charset="0"/>
              </a:rPr>
              <a:t>Wir ermutigen sie, im Kreis und vor der Gruppe etwas zu sagen, wir singen, reimen und</a:t>
            </a:r>
          </a:p>
          <a:p>
            <a:r>
              <a:rPr lang="de-DE" sz="1000" dirty="0">
                <a:latin typeface="Comic Sans MS" pitchFamily="66" charset="0"/>
              </a:rPr>
              <a:t>erzählen Geschichten.</a:t>
            </a:r>
          </a:p>
          <a:p>
            <a:r>
              <a:rPr lang="de-DE" sz="1000" dirty="0">
                <a:latin typeface="Comic Sans MS" pitchFamily="66" charset="0"/>
              </a:rPr>
              <a:t> </a:t>
            </a:r>
          </a:p>
          <a:p>
            <a:r>
              <a:rPr lang="de-DE" sz="1000" dirty="0">
                <a:latin typeface="Comic Sans MS" pitchFamily="66" charset="0"/>
              </a:rPr>
              <a:t> </a:t>
            </a:r>
          </a:p>
          <a:p>
            <a:r>
              <a:rPr lang="de-DE" sz="1000" dirty="0" smtClean="0">
                <a:latin typeface="Comic Sans MS" pitchFamily="66" charset="0"/>
              </a:rPr>
              <a:t>Zum </a:t>
            </a:r>
            <a:r>
              <a:rPr lang="de-DE" sz="1000" dirty="0">
                <a:latin typeface="Comic Sans MS" pitchFamily="66" charset="0"/>
              </a:rPr>
              <a:t>Bereich der Eigenständigkeit gehört wie das selbständige </a:t>
            </a:r>
            <a:r>
              <a:rPr lang="de-DE" sz="1000" dirty="0" smtClean="0">
                <a:latin typeface="Comic Sans MS" pitchFamily="66" charset="0"/>
              </a:rPr>
              <a:t>An- </a:t>
            </a:r>
            <a:r>
              <a:rPr lang="de-DE" sz="1000" dirty="0">
                <a:latin typeface="Comic Sans MS" pitchFamily="66" charset="0"/>
              </a:rPr>
              <a:t>und Ausziehen auch die</a:t>
            </a:r>
          </a:p>
          <a:p>
            <a:r>
              <a:rPr lang="de-DE" sz="1000" dirty="0">
                <a:latin typeface="Comic Sans MS" pitchFamily="66" charset="0"/>
              </a:rPr>
              <a:t>individuelle Gestaltung eines Kindergartentages zum Tagesablauf.</a:t>
            </a:r>
          </a:p>
          <a:p>
            <a:r>
              <a:rPr lang="de-DE" sz="1000" dirty="0">
                <a:latin typeface="Comic Sans MS" pitchFamily="66" charset="0"/>
              </a:rPr>
              <a:t>In der Bücherwurmzeit fördern wir </a:t>
            </a:r>
            <a:r>
              <a:rPr lang="de-DE" sz="1000" dirty="0" smtClean="0">
                <a:latin typeface="Comic Sans MS" pitchFamily="66" charset="0"/>
              </a:rPr>
              <a:t>die Kinder </a:t>
            </a:r>
            <a:r>
              <a:rPr lang="de-DE" sz="1000" dirty="0">
                <a:latin typeface="Comic Sans MS" pitchFamily="66" charset="0"/>
              </a:rPr>
              <a:t>darin, die gestellten Aufgaben selbständig zu lösen</a:t>
            </a:r>
          </a:p>
          <a:p>
            <a:r>
              <a:rPr lang="de-DE" sz="1000" dirty="0">
                <a:latin typeface="Comic Sans MS" pitchFamily="66" charset="0"/>
              </a:rPr>
              <a:t>und wir legen mit ihnen gemeinsam eine Mappe an, die sie eigenständig führen, um ihr Gefühl</a:t>
            </a:r>
          </a:p>
          <a:p>
            <a:r>
              <a:rPr lang="de-DE" sz="1000" dirty="0">
                <a:latin typeface="Comic Sans MS" pitchFamily="66" charset="0"/>
              </a:rPr>
              <a:t>für Ordnung zu verbessern</a:t>
            </a:r>
            <a:r>
              <a:rPr lang="de-DE" sz="1000" dirty="0" smtClean="0">
                <a:latin typeface="Comic Sans MS" pitchFamily="66" charset="0"/>
              </a:rPr>
              <a:t>.</a:t>
            </a:r>
            <a:endParaRPr lang="de-DE" sz="1000" dirty="0">
              <a:latin typeface="Comic Sans MS" pitchFamily="66" charset="0"/>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249" y="6167508"/>
            <a:ext cx="1094999" cy="648000"/>
          </a:xfrm>
          <a:prstGeom prst="rect">
            <a:avLst/>
          </a:prstGeom>
          <a:effectLst>
            <a:innerShdw blurRad="114300">
              <a:prstClr val="black"/>
            </a:innerShdw>
          </a:effectLst>
        </p:spPr>
      </p:pic>
      <p:sp>
        <p:nvSpPr>
          <p:cNvPr id="8"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9"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3" y="6304002"/>
            <a:ext cx="2575077" cy="504000"/>
          </a:xfrm>
          <a:prstGeom prst="rect">
            <a:avLst/>
          </a:prstGeom>
          <a:effectLst>
            <a:innerShdw blurRad="114300">
              <a:prstClr val="black"/>
            </a:innerShdw>
          </a:effectLst>
        </p:spPr>
      </p:pic>
    </p:spTree>
    <p:extLst>
      <p:ext uri="{BB962C8B-B14F-4D97-AF65-F5344CB8AC3E}">
        <p14:creationId xmlns:p14="http://schemas.microsoft.com/office/powerpoint/2010/main" val="110826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60955" y="548680"/>
            <a:ext cx="7992888" cy="3618117"/>
          </a:xfrm>
          <a:prstGeom prst="rect">
            <a:avLst/>
          </a:prstGeom>
        </p:spPr>
        <p:txBody>
          <a:bodyPr wrap="square" lIns="77925" tIns="38963" rIns="77925" bIns="38963">
            <a:spAutoFit/>
          </a:bodyPr>
          <a:lstStyle/>
          <a:p>
            <a:r>
              <a:rPr lang="de-DE" sz="1000" dirty="0" smtClean="0">
                <a:latin typeface="Comic Sans MS" pitchFamily="66" charset="0"/>
              </a:rPr>
              <a:t>Schulfähigkeit </a:t>
            </a:r>
            <a:r>
              <a:rPr lang="de-DE" sz="1000" dirty="0">
                <a:latin typeface="Comic Sans MS" pitchFamily="66" charset="0"/>
              </a:rPr>
              <a:t>bedeutet auch im sozialen Bereich gewisse Kompetenzen zu erlangen.</a:t>
            </a:r>
          </a:p>
          <a:p>
            <a:r>
              <a:rPr lang="de-DE" sz="1000" dirty="0">
                <a:latin typeface="Comic Sans MS" pitchFamily="66" charset="0"/>
              </a:rPr>
              <a:t>Dazu gehört, auf andere Kinder </a:t>
            </a:r>
            <a:r>
              <a:rPr lang="de-DE" sz="1000" dirty="0" smtClean="0">
                <a:latin typeface="Comic Sans MS" pitchFamily="66" charset="0"/>
              </a:rPr>
              <a:t>zuzugehen </a:t>
            </a:r>
            <a:r>
              <a:rPr lang="de-DE" sz="1000" dirty="0">
                <a:latin typeface="Comic Sans MS" pitchFamily="66" charset="0"/>
              </a:rPr>
              <a:t>und andere Menschen und auch bald die Lehrerin   wertzuschätzen. Die Achtung und Wertschätzung des anderen ist uns genau so </a:t>
            </a:r>
            <a:r>
              <a:rPr lang="de-DE" sz="1000" dirty="0" smtClean="0">
                <a:latin typeface="Comic Sans MS" pitchFamily="66" charset="0"/>
              </a:rPr>
              <a:t>wichtig </a:t>
            </a:r>
            <a:r>
              <a:rPr lang="de-DE" sz="1000" dirty="0">
                <a:latin typeface="Comic Sans MS" pitchFamily="66" charset="0"/>
              </a:rPr>
              <a:t>wie die </a:t>
            </a:r>
            <a:r>
              <a:rPr lang="de-DE" sz="1000" dirty="0" smtClean="0">
                <a:latin typeface="Comic Sans MS" pitchFamily="66" charset="0"/>
              </a:rPr>
              <a:t>Fähigkeit, </a:t>
            </a:r>
            <a:r>
              <a:rPr lang="de-DE" sz="1000" dirty="0">
                <a:latin typeface="Comic Sans MS" pitchFamily="66" charset="0"/>
              </a:rPr>
              <a:t>eigene Bedürfnisse und Interessen mit denen der </a:t>
            </a:r>
            <a:r>
              <a:rPr lang="de-DE" sz="1000" dirty="0" smtClean="0">
                <a:latin typeface="Comic Sans MS" pitchFamily="66" charset="0"/>
              </a:rPr>
              <a:t>anderen </a:t>
            </a:r>
            <a:r>
              <a:rPr lang="de-DE" sz="1000" dirty="0">
                <a:latin typeface="Comic Sans MS" pitchFamily="66" charset="0"/>
              </a:rPr>
              <a:t>in </a:t>
            </a:r>
            <a:r>
              <a:rPr lang="de-DE" sz="1000" dirty="0" smtClean="0">
                <a:latin typeface="Comic Sans MS" pitchFamily="66" charset="0"/>
              </a:rPr>
              <a:t> </a:t>
            </a:r>
            <a:r>
              <a:rPr lang="de-DE" sz="1000" dirty="0">
                <a:latin typeface="Comic Sans MS" pitchFamily="66" charset="0"/>
              </a:rPr>
              <a:t>Einklang zu bringen.</a:t>
            </a:r>
          </a:p>
          <a:p>
            <a:r>
              <a:rPr lang="de-DE" sz="1000" dirty="0">
                <a:latin typeface="Comic Sans MS" pitchFamily="66" charset="0"/>
              </a:rPr>
              <a:t>Wichtige </a:t>
            </a:r>
            <a:r>
              <a:rPr lang="de-DE" sz="1000" dirty="0" smtClean="0">
                <a:latin typeface="Comic Sans MS" pitchFamily="66" charset="0"/>
              </a:rPr>
              <a:t>Voraussetzungen </a:t>
            </a:r>
            <a:r>
              <a:rPr lang="de-DE" sz="1000" dirty="0">
                <a:latin typeface="Comic Sans MS" pitchFamily="66" charset="0"/>
              </a:rPr>
              <a:t>dafür sind Offenheit, </a:t>
            </a:r>
            <a:r>
              <a:rPr lang="de-DE" sz="1000" dirty="0" smtClean="0">
                <a:latin typeface="Comic Sans MS" pitchFamily="66" charset="0"/>
              </a:rPr>
              <a:t>Auseinandersetzungen führen </a:t>
            </a:r>
            <a:r>
              <a:rPr lang="de-DE" sz="1000" dirty="0">
                <a:latin typeface="Comic Sans MS" pitchFamily="66" charset="0"/>
              </a:rPr>
              <a:t>und </a:t>
            </a:r>
            <a:r>
              <a:rPr lang="de-DE" sz="1000" dirty="0" smtClean="0">
                <a:latin typeface="Comic Sans MS" pitchFamily="66" charset="0"/>
              </a:rPr>
              <a:t>Konflikte lösen zu können.</a:t>
            </a:r>
            <a:endParaRPr lang="de-DE" sz="1000" dirty="0">
              <a:latin typeface="Comic Sans MS" pitchFamily="66" charset="0"/>
            </a:endParaRPr>
          </a:p>
          <a:p>
            <a:r>
              <a:rPr lang="de-DE" sz="1000" dirty="0">
                <a:latin typeface="Comic Sans MS" pitchFamily="66" charset="0"/>
              </a:rPr>
              <a:t> </a:t>
            </a:r>
          </a:p>
          <a:p>
            <a:r>
              <a:rPr lang="de-DE" sz="1000" dirty="0">
                <a:latin typeface="Comic Sans MS" pitchFamily="66" charset="0"/>
              </a:rPr>
              <a:t>Beim Turnen oder beim Spielen im Kreis, im Wald oder auf dem Wendekreis finden </a:t>
            </a:r>
            <a:r>
              <a:rPr lang="de-DE" sz="1000" dirty="0" smtClean="0">
                <a:latin typeface="Comic Sans MS" pitchFamily="66" charset="0"/>
              </a:rPr>
              <a:t>die Kinder Angebote, die </a:t>
            </a:r>
            <a:r>
              <a:rPr lang="de-DE" sz="1000" dirty="0">
                <a:latin typeface="Comic Sans MS" pitchFamily="66" charset="0"/>
              </a:rPr>
              <a:t>für die Koordination und Grobmotorik sehr wichtig sind.</a:t>
            </a:r>
          </a:p>
          <a:p>
            <a:r>
              <a:rPr lang="de-DE" sz="1000" dirty="0">
                <a:latin typeface="Comic Sans MS" pitchFamily="66" charset="0"/>
              </a:rPr>
              <a:t>Hier lernen die Kinder einen Ball sicher zu fangen und ihre Körperkraft sinnvoll </a:t>
            </a:r>
            <a:r>
              <a:rPr lang="de-DE" sz="1000" dirty="0" smtClean="0">
                <a:latin typeface="Comic Sans MS" pitchFamily="66" charset="0"/>
              </a:rPr>
              <a:t>einzusetzen</a:t>
            </a:r>
            <a:r>
              <a:rPr lang="de-DE" sz="1000" dirty="0">
                <a:latin typeface="Comic Sans MS" pitchFamily="66" charset="0"/>
              </a:rPr>
              <a:t>. Sie lernen Spielregeln kennen und </a:t>
            </a:r>
            <a:r>
              <a:rPr lang="de-DE" sz="1000" dirty="0" smtClean="0">
                <a:latin typeface="Comic Sans MS" pitchFamily="66" charset="0"/>
              </a:rPr>
              <a:t>lernen, </a:t>
            </a:r>
            <a:r>
              <a:rPr lang="de-DE" sz="1000" dirty="0">
                <a:latin typeface="Comic Sans MS" pitchFamily="66" charset="0"/>
              </a:rPr>
              <a:t>sich an Regeln zu halten.</a:t>
            </a:r>
          </a:p>
          <a:p>
            <a:r>
              <a:rPr lang="de-DE" sz="1000" dirty="0">
                <a:latin typeface="Comic Sans MS" pitchFamily="66" charset="0"/>
              </a:rPr>
              <a:t>Sie matschen, klettern, rennen</a:t>
            </a:r>
            <a:r>
              <a:rPr lang="de-DE" sz="1000" dirty="0" smtClean="0">
                <a:latin typeface="Comic Sans MS" pitchFamily="66" charset="0"/>
              </a:rPr>
              <a:t>, hüpfen, </a:t>
            </a:r>
            <a:r>
              <a:rPr lang="de-DE" sz="1000" dirty="0">
                <a:latin typeface="Comic Sans MS" pitchFamily="66" charset="0"/>
              </a:rPr>
              <a:t>gehen </a:t>
            </a:r>
            <a:r>
              <a:rPr lang="de-DE" sz="1000" dirty="0" smtClean="0">
                <a:latin typeface="Comic Sans MS" pitchFamily="66" charset="0"/>
              </a:rPr>
              <a:t>rückwärts und </a:t>
            </a:r>
            <a:r>
              <a:rPr lang="de-DE" sz="1000" dirty="0">
                <a:latin typeface="Comic Sans MS" pitchFamily="66" charset="0"/>
              </a:rPr>
              <a:t>balancieren auf einer </a:t>
            </a:r>
            <a:r>
              <a:rPr lang="de-DE" sz="1000" dirty="0" smtClean="0">
                <a:latin typeface="Comic Sans MS" pitchFamily="66" charset="0"/>
              </a:rPr>
              <a:t>Bank.</a:t>
            </a:r>
            <a:endParaRPr lang="de-DE" sz="1000" dirty="0">
              <a:latin typeface="Comic Sans MS" pitchFamily="66" charset="0"/>
            </a:endParaRPr>
          </a:p>
          <a:p>
            <a:r>
              <a:rPr lang="de-DE" sz="1000" dirty="0">
                <a:latin typeface="Comic Sans MS" pitchFamily="66" charset="0"/>
              </a:rPr>
              <a:t> </a:t>
            </a:r>
          </a:p>
          <a:p>
            <a:r>
              <a:rPr lang="de-DE" sz="1000" dirty="0">
                <a:latin typeface="Comic Sans MS" pitchFamily="66" charset="0"/>
              </a:rPr>
              <a:t>In der Bücherwurmstunde arbeiten wir noch differenzierter an der Feinmotorik.</a:t>
            </a:r>
          </a:p>
          <a:p>
            <a:r>
              <a:rPr lang="de-DE" sz="1000" dirty="0">
                <a:latin typeface="Comic Sans MS" pitchFamily="66" charset="0"/>
              </a:rPr>
              <a:t>Wir </a:t>
            </a:r>
            <a:r>
              <a:rPr lang="de-DE" sz="1000" dirty="0" smtClean="0">
                <a:latin typeface="Comic Sans MS" pitchFamily="66" charset="0"/>
              </a:rPr>
              <a:t>zeigen, </a:t>
            </a:r>
            <a:r>
              <a:rPr lang="de-DE" sz="1000" dirty="0">
                <a:latin typeface="Comic Sans MS" pitchFamily="66" charset="0"/>
              </a:rPr>
              <a:t>wie der Stift richtig gehalten </a:t>
            </a:r>
            <a:r>
              <a:rPr lang="de-DE" sz="1000" dirty="0" smtClean="0">
                <a:latin typeface="Comic Sans MS" pitchFamily="66" charset="0"/>
              </a:rPr>
              <a:t>wird und wir falten und lochen die ,,Arbeitsblätter“, um sie in die Mappen einzuheften.</a:t>
            </a:r>
            <a:endParaRPr lang="de-DE" sz="1000" dirty="0">
              <a:latin typeface="Comic Sans MS" pitchFamily="66" charset="0"/>
            </a:endParaRPr>
          </a:p>
          <a:p>
            <a:endParaRPr lang="de-DE" sz="1000" dirty="0">
              <a:latin typeface="Comic Sans MS" pitchFamily="66" charset="0"/>
            </a:endParaRPr>
          </a:p>
          <a:p>
            <a:r>
              <a:rPr lang="de-DE" sz="1000" dirty="0">
                <a:latin typeface="Comic Sans MS" pitchFamily="66" charset="0"/>
              </a:rPr>
              <a:t>Die Konzentration ist ein </a:t>
            </a:r>
            <a:r>
              <a:rPr lang="de-DE" sz="1000" dirty="0" smtClean="0">
                <a:latin typeface="Comic Sans MS" pitchFamily="66" charset="0"/>
              </a:rPr>
              <a:t> weiterer wichtiger </a:t>
            </a:r>
            <a:r>
              <a:rPr lang="de-DE" sz="1000" dirty="0">
                <a:latin typeface="Comic Sans MS" pitchFamily="66" charset="0"/>
              </a:rPr>
              <a:t>Bereich, der geübt werden muss. Immer länger still </a:t>
            </a:r>
            <a:r>
              <a:rPr lang="de-DE" sz="1000" dirty="0" smtClean="0">
                <a:latin typeface="Comic Sans MS" pitchFamily="66" charset="0"/>
              </a:rPr>
              <a:t>sitzen</a:t>
            </a:r>
            <a:r>
              <a:rPr lang="de-DE" sz="1000" dirty="0">
                <a:latin typeface="Comic Sans MS" pitchFamily="66" charset="0"/>
              </a:rPr>
              <a:t>, andere ausreden lassen und abwarten ist wichtig für den neuen Lebensabschnitt.</a:t>
            </a:r>
          </a:p>
          <a:p>
            <a:r>
              <a:rPr lang="de-DE" sz="1000" dirty="0">
                <a:latin typeface="Comic Sans MS" pitchFamily="66" charset="0"/>
              </a:rPr>
              <a:t> </a:t>
            </a:r>
          </a:p>
          <a:p>
            <a:r>
              <a:rPr lang="de-DE" sz="1000" dirty="0">
                <a:latin typeface="Comic Sans MS" pitchFamily="66" charset="0"/>
              </a:rPr>
              <a:t>Wir vermitteln Kontinuität und Ausdauer in der Arbeit mit den Bücherwürmern, d.h. eine Arbeit in einer bestimmten Zeit </a:t>
            </a:r>
            <a:r>
              <a:rPr lang="de-DE" sz="1000" dirty="0" smtClean="0">
                <a:latin typeface="Comic Sans MS" pitchFamily="66" charset="0"/>
              </a:rPr>
              <a:t>fertigzustellen</a:t>
            </a:r>
            <a:r>
              <a:rPr lang="de-DE" sz="1000" dirty="0">
                <a:latin typeface="Comic Sans MS" pitchFamily="66" charset="0"/>
              </a:rPr>
              <a:t>. Die Aufgabe besteht z.B. darin, einen Bücherwurm auszuschneiden </a:t>
            </a:r>
            <a:r>
              <a:rPr lang="de-DE" sz="1000" b="1" dirty="0">
                <a:latin typeface="Comic Sans MS" pitchFamily="66" charset="0"/>
              </a:rPr>
              <a:t>und</a:t>
            </a:r>
            <a:r>
              <a:rPr lang="de-DE" sz="1000" b="1" i="1" dirty="0">
                <a:latin typeface="Comic Sans MS" pitchFamily="66" charset="0"/>
              </a:rPr>
              <a:t> </a:t>
            </a:r>
            <a:r>
              <a:rPr lang="de-DE" sz="1000" dirty="0">
                <a:latin typeface="Comic Sans MS" pitchFamily="66" charset="0"/>
              </a:rPr>
              <a:t>den Wurm aus Kreisen zusammen zu kleben.</a:t>
            </a:r>
          </a:p>
          <a:p>
            <a:r>
              <a:rPr lang="de-DE" sz="1000" dirty="0">
                <a:latin typeface="Comic Sans MS" pitchFamily="66" charset="0"/>
              </a:rPr>
              <a:t> </a:t>
            </a:r>
          </a:p>
          <a:p>
            <a:r>
              <a:rPr lang="de-DE" sz="1000" dirty="0">
                <a:latin typeface="Comic Sans MS" pitchFamily="66" charset="0"/>
              </a:rPr>
              <a:t>Ein Kompetenzbogen, der von der Schule und den Kindergärten ausgearbeitet wurde, zeigt die schon </a:t>
            </a:r>
            <a:r>
              <a:rPr lang="de-DE" sz="1000" dirty="0" smtClean="0">
                <a:latin typeface="Comic Sans MS" pitchFamily="66" charset="0"/>
              </a:rPr>
              <a:t>gewonnenen </a:t>
            </a:r>
            <a:r>
              <a:rPr lang="de-DE" sz="1000" dirty="0">
                <a:latin typeface="Comic Sans MS" pitchFamily="66" charset="0"/>
              </a:rPr>
              <a:t>Fähigkeiten und Stärken und dient als Grundlage für einen guten Austausch mit den zukünftigen Lehrkräften. </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5092" y="6125173"/>
            <a:ext cx="1356917" cy="684000"/>
          </a:xfrm>
          <a:prstGeom prst="rect">
            <a:avLst/>
          </a:prstGeom>
          <a:effectLst>
            <a:innerShdw blurRad="114300">
              <a:prstClr val="black"/>
            </a:innerShdw>
          </a:effectLst>
        </p:spPr>
      </p:pic>
      <p:sp>
        <p:nvSpPr>
          <p:cNvPr id="8"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9"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3" y="6306597"/>
            <a:ext cx="2363129" cy="504000"/>
          </a:xfrm>
          <a:prstGeom prst="rect">
            <a:avLst/>
          </a:prstGeom>
          <a:effectLst>
            <a:innerShdw blurRad="114300">
              <a:prstClr val="black"/>
            </a:innerShdw>
          </a:effectLst>
        </p:spPr>
      </p:pic>
    </p:spTree>
    <p:extLst>
      <p:ext uri="{BB962C8B-B14F-4D97-AF65-F5344CB8AC3E}">
        <p14:creationId xmlns:p14="http://schemas.microsoft.com/office/powerpoint/2010/main" val="4031466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51520" y="551931"/>
            <a:ext cx="8280920" cy="5618665"/>
          </a:xfrm>
          <a:prstGeom prst="rect">
            <a:avLst/>
          </a:prstGeom>
        </p:spPr>
        <p:txBody>
          <a:bodyPr wrap="square" lIns="77925" tIns="38963" rIns="77925" bIns="38963">
            <a:spAutoFit/>
          </a:bodyPr>
          <a:lstStyle/>
          <a:p>
            <a:r>
              <a:rPr lang="de-DE" sz="1200" b="1" u="sng" dirty="0">
                <a:latin typeface="Comic Sans MS" pitchFamily="66" charset="0"/>
              </a:rPr>
              <a:t>3</a:t>
            </a:r>
            <a:r>
              <a:rPr lang="de-DE" sz="1200" b="1" u="sng" dirty="0" smtClean="0">
                <a:latin typeface="Comic Sans MS" pitchFamily="66" charset="0"/>
              </a:rPr>
              <a:t>. Unsere </a:t>
            </a:r>
            <a:r>
              <a:rPr lang="de-DE" sz="1200" b="1" u="sng" dirty="0">
                <a:latin typeface="Comic Sans MS" pitchFamily="66" charset="0"/>
              </a:rPr>
              <a:t>besonderen Schwerpunkte in der Arbeit mit den Bücherwürmern</a:t>
            </a:r>
            <a:endParaRPr lang="de-DE" sz="1200" dirty="0">
              <a:latin typeface="Comic Sans MS" pitchFamily="66" charset="0"/>
            </a:endParaRPr>
          </a:p>
          <a:p>
            <a:r>
              <a:rPr lang="de-DE" sz="1000" dirty="0">
                <a:latin typeface="Comic Sans MS" pitchFamily="66" charset="0"/>
              </a:rPr>
              <a:t> </a:t>
            </a:r>
          </a:p>
          <a:p>
            <a:r>
              <a:rPr lang="de-DE" sz="1000" dirty="0">
                <a:latin typeface="Comic Sans MS" pitchFamily="66" charset="0"/>
              </a:rPr>
              <a:t> </a:t>
            </a:r>
          </a:p>
          <a:p>
            <a:r>
              <a:rPr lang="de-DE" sz="1000" dirty="0">
                <a:latin typeface="Comic Sans MS" pitchFamily="66" charset="0"/>
              </a:rPr>
              <a:t>In der wöchentlichen Bücherwurmstunde haben die Kinder die Möglichkeit gemeinsam mit Kindern gleichen Alters ihre Fähigkeiten zu festigen und ihre Stärken zu stärken.</a:t>
            </a:r>
          </a:p>
          <a:p>
            <a:r>
              <a:rPr lang="de-DE" sz="1000" dirty="0">
                <a:latin typeface="Comic Sans MS" pitchFamily="66" charset="0"/>
              </a:rPr>
              <a:t>Zusammen erleben sie die Welt und Umwelt mit allen Sinnen.</a:t>
            </a:r>
          </a:p>
          <a:p>
            <a:r>
              <a:rPr lang="de-DE" sz="1000" dirty="0">
                <a:latin typeface="Comic Sans MS" pitchFamily="66" charset="0"/>
              </a:rPr>
              <a:t>Wir schaffen eine </a:t>
            </a:r>
            <a:r>
              <a:rPr lang="de-DE" sz="1000" dirty="0" smtClean="0">
                <a:latin typeface="Comic Sans MS" pitchFamily="66" charset="0"/>
              </a:rPr>
              <a:t>Atmosphäre, </a:t>
            </a:r>
            <a:r>
              <a:rPr lang="de-DE" sz="1000" dirty="0">
                <a:latin typeface="Comic Sans MS" pitchFamily="66" charset="0"/>
              </a:rPr>
              <a:t>in der sich die Kinder wohl fühlen.</a:t>
            </a:r>
          </a:p>
          <a:p>
            <a:r>
              <a:rPr lang="de-DE" sz="1000" dirty="0">
                <a:latin typeface="Comic Sans MS" pitchFamily="66" charset="0"/>
              </a:rPr>
              <a:t>Die Freude und der Spaß stehen für uns im Vordergrund.</a:t>
            </a:r>
          </a:p>
          <a:p>
            <a:r>
              <a:rPr lang="de-DE" sz="1000" dirty="0">
                <a:latin typeface="Comic Sans MS" pitchFamily="66" charset="0"/>
              </a:rPr>
              <a:t>Jedem Einzelnen geben wir die Zeit, die er braucht, um sich </a:t>
            </a:r>
            <a:r>
              <a:rPr lang="de-DE" sz="1000" dirty="0" smtClean="0">
                <a:latin typeface="Comic Sans MS" pitchFamily="66" charset="0"/>
              </a:rPr>
              <a:t>weiterzuentwickeln</a:t>
            </a:r>
            <a:r>
              <a:rPr lang="de-DE" sz="1000" dirty="0">
                <a:latin typeface="Comic Sans MS" pitchFamily="66" charset="0"/>
              </a:rPr>
              <a:t>.</a:t>
            </a:r>
          </a:p>
          <a:p>
            <a:r>
              <a:rPr lang="de-DE" sz="1000" dirty="0">
                <a:latin typeface="Comic Sans MS" pitchFamily="66" charset="0"/>
              </a:rPr>
              <a:t>Die Kinder sind neugierig auf die Schule und schauen erwartungsvoll auf den neuen Lebensabschnitt.</a:t>
            </a:r>
          </a:p>
          <a:p>
            <a:r>
              <a:rPr lang="de-DE" sz="1000" dirty="0">
                <a:latin typeface="Comic Sans MS" pitchFamily="66" charset="0"/>
              </a:rPr>
              <a:t>Der Schritt vom Kindergarten in die Schule bedeutet für die Kinder eine große Veränderung.</a:t>
            </a:r>
          </a:p>
          <a:p>
            <a:r>
              <a:rPr lang="de-DE" sz="1000" dirty="0">
                <a:latin typeface="Comic Sans MS" pitchFamily="66" charset="0"/>
              </a:rPr>
              <a:t>Sie sind aufgeregt und gespannt auf das, was nun </a:t>
            </a:r>
            <a:r>
              <a:rPr lang="de-DE" sz="1000" dirty="0" smtClean="0">
                <a:latin typeface="Comic Sans MS" pitchFamily="66" charset="0"/>
              </a:rPr>
              <a:t>komm.</a:t>
            </a:r>
            <a:endParaRPr lang="de-DE" sz="1000" dirty="0">
              <a:latin typeface="Comic Sans MS" pitchFamily="66" charset="0"/>
            </a:endParaRPr>
          </a:p>
          <a:p>
            <a:r>
              <a:rPr lang="de-DE" sz="1000" dirty="0">
                <a:latin typeface="Comic Sans MS" pitchFamily="66" charset="0"/>
              </a:rPr>
              <a:t>Die Kinder gehen einen Weg, der für sie viele Fragen </a:t>
            </a:r>
            <a:r>
              <a:rPr lang="de-DE" sz="1000" dirty="0" smtClean="0">
                <a:latin typeface="Comic Sans MS" pitchFamily="66" charset="0"/>
              </a:rPr>
              <a:t>bereithält, </a:t>
            </a:r>
            <a:r>
              <a:rPr lang="de-DE" sz="1000" dirty="0">
                <a:latin typeface="Comic Sans MS" pitchFamily="66" charset="0"/>
              </a:rPr>
              <a:t>z</a:t>
            </a:r>
            <a:r>
              <a:rPr lang="de-DE" sz="1000" dirty="0" smtClean="0">
                <a:latin typeface="Comic Sans MS" pitchFamily="66" charset="0"/>
              </a:rPr>
              <a:t>.B</a:t>
            </a:r>
            <a:r>
              <a:rPr lang="de-DE" sz="1000" dirty="0">
                <a:latin typeface="Comic Sans MS" pitchFamily="66" charset="0"/>
              </a:rPr>
              <a:t>.</a:t>
            </a:r>
          </a:p>
          <a:p>
            <a:r>
              <a:rPr lang="de-DE" sz="1000" dirty="0">
                <a:latin typeface="Comic Sans MS" pitchFamily="66" charset="0"/>
              </a:rPr>
              <a:t> </a:t>
            </a:r>
          </a:p>
          <a:p>
            <a:r>
              <a:rPr lang="de-DE" sz="1000" dirty="0">
                <a:latin typeface="Comic Sans MS" pitchFamily="66" charset="0"/>
              </a:rPr>
              <a:t>                         Ist die neue Lehrerin nett?</a:t>
            </a:r>
          </a:p>
          <a:p>
            <a:r>
              <a:rPr lang="de-DE" sz="1000" dirty="0">
                <a:latin typeface="Comic Sans MS" pitchFamily="66" charset="0"/>
              </a:rPr>
              <a:t>                                        Neben wem sitze ich? und:</a:t>
            </a:r>
          </a:p>
          <a:p>
            <a:r>
              <a:rPr lang="de-DE" sz="1000" dirty="0">
                <a:latin typeface="Comic Sans MS" pitchFamily="66" charset="0"/>
              </a:rPr>
              <a:t>                                                          </a:t>
            </a:r>
            <a:r>
              <a:rPr lang="de-DE" sz="1000" dirty="0" smtClean="0">
                <a:latin typeface="Comic Sans MS" pitchFamily="66" charset="0"/>
              </a:rPr>
              <a:t>Hoffentlich </a:t>
            </a:r>
            <a:r>
              <a:rPr lang="de-DE" sz="1000" dirty="0">
                <a:latin typeface="Comic Sans MS" pitchFamily="66" charset="0"/>
              </a:rPr>
              <a:t>bekomme ich Hausaufgaben auf!</a:t>
            </a:r>
          </a:p>
          <a:p>
            <a:r>
              <a:rPr lang="de-DE" sz="1000" dirty="0">
                <a:latin typeface="Comic Sans MS" pitchFamily="66" charset="0"/>
              </a:rPr>
              <a:t> </a:t>
            </a:r>
          </a:p>
          <a:p>
            <a:r>
              <a:rPr lang="de-DE" sz="1000" dirty="0">
                <a:latin typeface="Comic Sans MS" pitchFamily="66" charset="0"/>
              </a:rPr>
              <a:t>Für uns stehen die Entwicklung und die Stärkung des Selbstbewusstseins im Vordergrund.</a:t>
            </a:r>
          </a:p>
          <a:p>
            <a:r>
              <a:rPr lang="de-DE" sz="1000" dirty="0">
                <a:latin typeface="Comic Sans MS" pitchFamily="66" charset="0"/>
              </a:rPr>
              <a:t> </a:t>
            </a:r>
          </a:p>
          <a:p>
            <a:r>
              <a:rPr lang="de-DE" sz="1000" dirty="0">
                <a:latin typeface="Comic Sans MS" pitchFamily="66" charset="0"/>
              </a:rPr>
              <a:t>Dazu gehört auch, </a:t>
            </a:r>
            <a:r>
              <a:rPr lang="de-DE" sz="1000" dirty="0" smtClean="0">
                <a:latin typeface="Comic Sans MS" pitchFamily="66" charset="0"/>
              </a:rPr>
              <a:t>den Kindern </a:t>
            </a:r>
            <a:r>
              <a:rPr lang="de-DE" sz="1000" dirty="0">
                <a:latin typeface="Comic Sans MS" pitchFamily="66" charset="0"/>
              </a:rPr>
              <a:t>kleinere Aufgaben zu geben. Wir bestärken sie, sich gegenseitig zu unterstützen und anderen Kindern zur Seite zu stehen. </a:t>
            </a:r>
          </a:p>
          <a:p>
            <a:r>
              <a:rPr lang="de-DE" sz="1000" dirty="0">
                <a:latin typeface="Comic Sans MS" pitchFamily="66" charset="0"/>
              </a:rPr>
              <a:t>Uns ist </a:t>
            </a:r>
            <a:r>
              <a:rPr lang="de-DE" sz="1000" dirty="0" smtClean="0">
                <a:latin typeface="Comic Sans MS" pitchFamily="66" charset="0"/>
              </a:rPr>
              <a:t> wichtig</a:t>
            </a:r>
            <a:r>
              <a:rPr lang="de-DE" sz="1000" dirty="0">
                <a:latin typeface="Comic Sans MS" pitchFamily="66" charset="0"/>
              </a:rPr>
              <a:t>, dass die Kinder emotional gestärkt sind, d.h. dass sie bewusst mit ihren und den Gefühlen </a:t>
            </a:r>
            <a:r>
              <a:rPr lang="de-DE" sz="1000" dirty="0" smtClean="0">
                <a:latin typeface="Comic Sans MS" pitchFamily="66" charset="0"/>
              </a:rPr>
              <a:t>anderer </a:t>
            </a:r>
            <a:r>
              <a:rPr lang="de-DE" sz="1000" dirty="0">
                <a:latin typeface="Comic Sans MS" pitchFamily="66" charset="0"/>
              </a:rPr>
              <a:t>umgehen können.</a:t>
            </a:r>
          </a:p>
          <a:p>
            <a:r>
              <a:rPr lang="de-DE" sz="1000" dirty="0">
                <a:latin typeface="Comic Sans MS" pitchFamily="66" charset="0"/>
              </a:rPr>
              <a:t>Im Miteinander unterstützen wir sie darin, ihre Gefühle auszudrücken, aber </a:t>
            </a:r>
            <a:r>
              <a:rPr lang="de-DE" sz="1000" dirty="0" smtClean="0">
                <a:latin typeface="Comic Sans MS" pitchFamily="66" charset="0"/>
              </a:rPr>
              <a:t>auch, </a:t>
            </a:r>
            <a:r>
              <a:rPr lang="de-DE" sz="1000" dirty="0">
                <a:latin typeface="Comic Sans MS" pitchFamily="66" charset="0"/>
              </a:rPr>
              <a:t>sensibel für die Gefühle anderer zu werden. </a:t>
            </a:r>
          </a:p>
          <a:p>
            <a:r>
              <a:rPr lang="de-DE" sz="1000" dirty="0">
                <a:latin typeface="Comic Sans MS" pitchFamily="66" charset="0"/>
              </a:rPr>
              <a:t>Die Kinder erfahren in der Bücherwurmzeit den respektvollen Umgang miteinander, mit Mensch, Tier und Natur noch intensiver.</a:t>
            </a:r>
          </a:p>
          <a:p>
            <a:r>
              <a:rPr lang="de-DE" sz="1000" dirty="0">
                <a:latin typeface="Comic Sans MS" pitchFamily="66" charset="0"/>
              </a:rPr>
              <a:t> </a:t>
            </a:r>
          </a:p>
          <a:p>
            <a:r>
              <a:rPr lang="de-DE" sz="1000" dirty="0">
                <a:latin typeface="Comic Sans MS" pitchFamily="66" charset="0"/>
              </a:rPr>
              <a:t>        Nun ist der „Schulranzen“ </a:t>
            </a:r>
            <a:r>
              <a:rPr lang="de-DE" sz="1000" dirty="0" smtClean="0">
                <a:latin typeface="Comic Sans MS" pitchFamily="66" charset="0"/>
              </a:rPr>
              <a:t>vollgepackt </a:t>
            </a:r>
            <a:r>
              <a:rPr lang="de-DE" sz="1000" dirty="0">
                <a:latin typeface="Comic Sans MS" pitchFamily="66" charset="0"/>
              </a:rPr>
              <a:t>mit:</a:t>
            </a:r>
          </a:p>
          <a:p>
            <a:r>
              <a:rPr lang="de-DE" sz="1000" dirty="0">
                <a:latin typeface="Comic Sans MS" pitchFamily="66" charset="0"/>
              </a:rPr>
              <a:t> </a:t>
            </a:r>
          </a:p>
          <a:p>
            <a:r>
              <a:rPr lang="de-DE" sz="1000" dirty="0">
                <a:latin typeface="Comic Sans MS" pitchFamily="66" charset="0"/>
              </a:rPr>
              <a:t>                Selbstbewusstsein,</a:t>
            </a:r>
          </a:p>
          <a:p>
            <a:r>
              <a:rPr lang="de-DE" sz="1000" dirty="0">
                <a:latin typeface="Comic Sans MS" pitchFamily="66" charset="0"/>
              </a:rPr>
              <a:t>                      Selbstvertrauen,</a:t>
            </a:r>
          </a:p>
          <a:p>
            <a:r>
              <a:rPr lang="de-DE" sz="1000" dirty="0">
                <a:latin typeface="Comic Sans MS" pitchFamily="66" charset="0"/>
              </a:rPr>
              <a:t>                             der Freude am Lernen</a:t>
            </a:r>
          </a:p>
          <a:p>
            <a:r>
              <a:rPr lang="de-DE" sz="1000" dirty="0">
                <a:latin typeface="Comic Sans MS" pitchFamily="66" charset="0"/>
              </a:rPr>
              <a:t>                                                und vielen sozialen und</a:t>
            </a:r>
          </a:p>
          <a:p>
            <a:r>
              <a:rPr lang="de-DE" sz="1000" dirty="0">
                <a:latin typeface="Comic Sans MS" pitchFamily="66" charset="0"/>
              </a:rPr>
              <a:t>                                                                emotionalen </a:t>
            </a:r>
            <a:r>
              <a:rPr lang="de-DE" sz="1000" dirty="0" smtClean="0">
                <a:latin typeface="Comic Sans MS" pitchFamily="66" charset="0"/>
              </a:rPr>
              <a:t>Fähigkeiten</a:t>
            </a:r>
            <a:endParaRPr lang="de-DE" sz="1000" dirty="0">
              <a:latin typeface="Comic Sans MS" pitchFamily="66" charset="0"/>
            </a:endParaRPr>
          </a:p>
          <a:p>
            <a:r>
              <a:rPr lang="de-DE" sz="1000" dirty="0">
                <a:latin typeface="Comic Sans MS" pitchFamily="66" charset="0"/>
              </a:rPr>
              <a:t> </a:t>
            </a:r>
          </a:p>
          <a:p>
            <a:r>
              <a:rPr lang="de-DE" sz="1000" dirty="0">
                <a:latin typeface="Comic Sans MS" pitchFamily="66" charset="0"/>
              </a:rPr>
              <a:t>Somit sind die Kinder gerüstet, sich den neuen Herausforderungen, die Schule mit sich bringt, zu stellen</a:t>
            </a:r>
            <a:r>
              <a:rPr lang="de-DE" sz="1000" dirty="0" smtClean="0">
                <a:latin typeface="Comic Sans MS" pitchFamily="66" charset="0"/>
              </a:rPr>
              <a:t>.</a:t>
            </a:r>
            <a:endParaRPr lang="de-DE" sz="1000" dirty="0">
              <a:latin typeface="Comic Sans MS" pitchFamily="66" charset="0"/>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4760" y="6127241"/>
            <a:ext cx="1527917" cy="684000"/>
          </a:xfrm>
          <a:prstGeom prst="rect">
            <a:avLst/>
          </a:prstGeom>
          <a:effectLst>
            <a:innerShdw blurRad="114300">
              <a:prstClr val="black"/>
            </a:innerShdw>
          </a:effectLst>
        </p:spPr>
      </p:pic>
      <p:sp>
        <p:nvSpPr>
          <p:cNvPr id="8"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9"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3" y="6308869"/>
            <a:ext cx="2181221" cy="504000"/>
          </a:xfrm>
          <a:prstGeom prst="rect">
            <a:avLst/>
          </a:prstGeom>
          <a:effectLst>
            <a:innerShdw blurRad="114300">
              <a:prstClr val="black"/>
            </a:innerShdw>
          </a:effectLst>
        </p:spPr>
      </p:pic>
    </p:spTree>
    <p:extLst>
      <p:ext uri="{BB962C8B-B14F-4D97-AF65-F5344CB8AC3E}">
        <p14:creationId xmlns:p14="http://schemas.microsoft.com/office/powerpoint/2010/main" val="3197081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8563" y="19250"/>
            <a:ext cx="9108504" cy="5993571"/>
          </a:xfrm>
          <a:prstGeom prst="rect">
            <a:avLst/>
          </a:prstGeom>
        </p:spPr>
      </p:pic>
      <p:sp>
        <p:nvSpPr>
          <p:cNvPr id="2" name="Rechteck 1"/>
          <p:cNvSpPr/>
          <p:nvPr/>
        </p:nvSpPr>
        <p:spPr>
          <a:xfrm>
            <a:off x="251761" y="548603"/>
            <a:ext cx="8390904" cy="5064667"/>
          </a:xfrm>
          <a:prstGeom prst="rect">
            <a:avLst/>
          </a:prstGeom>
        </p:spPr>
        <p:txBody>
          <a:bodyPr wrap="square" lIns="77925" tIns="38963" rIns="77925" bIns="38963">
            <a:spAutoFit/>
          </a:bodyPr>
          <a:lstStyle/>
          <a:p>
            <a:r>
              <a:rPr lang="de-DE" sz="1200" b="1" u="sng" dirty="0">
                <a:latin typeface="Comic Sans MS" pitchFamily="66" charset="0"/>
              </a:rPr>
              <a:t>4</a:t>
            </a:r>
            <a:r>
              <a:rPr lang="de-DE" sz="1200" b="1" u="sng" dirty="0" smtClean="0">
                <a:latin typeface="Comic Sans MS" pitchFamily="66" charset="0"/>
              </a:rPr>
              <a:t>. Die </a:t>
            </a:r>
            <a:r>
              <a:rPr lang="de-DE" sz="1200" b="1" u="sng" dirty="0">
                <a:latin typeface="Comic Sans MS" pitchFamily="66" charset="0"/>
              </a:rPr>
              <a:t>Bücherwurmstunde</a:t>
            </a:r>
            <a:endParaRPr lang="de-DE" sz="1200" dirty="0">
              <a:latin typeface="Comic Sans MS" pitchFamily="66" charset="0"/>
            </a:endParaRPr>
          </a:p>
          <a:p>
            <a:r>
              <a:rPr lang="de-DE" sz="1200" dirty="0">
                <a:latin typeface="Comic Sans MS" pitchFamily="66" charset="0"/>
              </a:rPr>
              <a:t> </a:t>
            </a:r>
          </a:p>
          <a:p>
            <a:r>
              <a:rPr lang="de-DE" sz="1000" dirty="0">
                <a:latin typeface="Comic Sans MS" pitchFamily="66" charset="0"/>
              </a:rPr>
              <a:t>Die Bücherwürmer treffen sich mit ihrer Erzieherin einmal in der Woche.</a:t>
            </a:r>
          </a:p>
          <a:p>
            <a:r>
              <a:rPr lang="de-DE" sz="1000" dirty="0">
                <a:latin typeface="Comic Sans MS" pitchFamily="66" charset="0"/>
              </a:rPr>
              <a:t>Im Mitarbeiterraum haben sie die nötige Ruhe und </a:t>
            </a:r>
            <a:r>
              <a:rPr lang="de-DE" sz="1000" dirty="0" smtClean="0">
                <a:latin typeface="Comic Sans MS" pitchFamily="66" charset="0"/>
              </a:rPr>
              <a:t>eine </a:t>
            </a:r>
            <a:r>
              <a:rPr lang="de-DE" sz="1000" dirty="0" smtClean="0">
                <a:latin typeface="Comic Sans MS" pitchFamily="66" charset="0"/>
              </a:rPr>
              <a:t>schöne Umgebung.</a:t>
            </a:r>
            <a:endParaRPr lang="de-DE" sz="1000" dirty="0">
              <a:latin typeface="Comic Sans MS" pitchFamily="66" charset="0"/>
            </a:endParaRPr>
          </a:p>
          <a:p>
            <a:r>
              <a:rPr lang="de-DE" sz="1000" dirty="0">
                <a:latin typeface="Comic Sans MS" pitchFamily="66" charset="0"/>
              </a:rPr>
              <a:t>Gleich nach den Sommerferien geht es los und alle Jahre wieder werden in der </a:t>
            </a:r>
            <a:r>
              <a:rPr lang="de-DE" sz="1000" dirty="0" smtClean="0">
                <a:latin typeface="Comic Sans MS" pitchFamily="66" charset="0"/>
              </a:rPr>
              <a:t>ersten Stunde </a:t>
            </a:r>
            <a:r>
              <a:rPr lang="de-DE" sz="1000" dirty="0">
                <a:latin typeface="Comic Sans MS" pitchFamily="66" charset="0"/>
              </a:rPr>
              <a:t>folgende Fragen besprochen und beantwortet:</a:t>
            </a:r>
          </a:p>
          <a:p>
            <a:r>
              <a:rPr lang="de-DE" sz="1000" dirty="0">
                <a:latin typeface="Comic Sans MS" pitchFamily="66" charset="0"/>
              </a:rPr>
              <a:t> </a:t>
            </a:r>
          </a:p>
          <a:p>
            <a:r>
              <a:rPr lang="de-DE" sz="1000" dirty="0">
                <a:latin typeface="Comic Sans MS" pitchFamily="66" charset="0"/>
              </a:rPr>
              <a:t>   </a:t>
            </a:r>
            <a:r>
              <a:rPr lang="de-DE" sz="1000" dirty="0" smtClean="0">
                <a:latin typeface="Comic Sans MS" pitchFamily="66" charset="0"/>
              </a:rPr>
              <a:t>                                                     </a:t>
            </a:r>
            <a:r>
              <a:rPr lang="de-DE" sz="1000" dirty="0">
                <a:latin typeface="Comic Sans MS" pitchFamily="66" charset="0"/>
              </a:rPr>
              <a:t>Was passiert in der Bücherwurmstunde?         </a:t>
            </a:r>
          </a:p>
          <a:p>
            <a:r>
              <a:rPr lang="de-DE" sz="1000" dirty="0">
                <a:latin typeface="Comic Sans MS" pitchFamily="66" charset="0"/>
              </a:rPr>
              <a:t> </a:t>
            </a:r>
            <a:r>
              <a:rPr lang="de-DE" sz="1000" dirty="0" smtClean="0">
                <a:latin typeface="Comic Sans MS" pitchFamily="66" charset="0"/>
              </a:rPr>
              <a:t>         </a:t>
            </a:r>
          </a:p>
          <a:p>
            <a:r>
              <a:rPr lang="de-DE" sz="1000" dirty="0">
                <a:latin typeface="Comic Sans MS" pitchFamily="66" charset="0"/>
              </a:rPr>
              <a:t> </a:t>
            </a:r>
            <a:r>
              <a:rPr lang="de-DE" sz="1000" dirty="0" smtClean="0">
                <a:latin typeface="Comic Sans MS" pitchFamily="66" charset="0"/>
              </a:rPr>
              <a:t>                                                                  Was ist ein Bücherwurm?</a:t>
            </a:r>
          </a:p>
          <a:p>
            <a:r>
              <a:rPr lang="de-DE" sz="1000" dirty="0">
                <a:latin typeface="Comic Sans MS" pitchFamily="66" charset="0"/>
              </a:rPr>
              <a:t> </a:t>
            </a:r>
          </a:p>
          <a:p>
            <a:r>
              <a:rPr lang="de-DE" sz="1000" dirty="0">
                <a:latin typeface="Comic Sans MS" pitchFamily="66" charset="0"/>
              </a:rPr>
              <a:t>Wir kommen mit den Kindern ins Gespräch, Fragen werden gestellt und beantwortet. Sie werden neugierig auf die bevorstehende gemeinsame Bücherwurmzeit.</a:t>
            </a:r>
          </a:p>
          <a:p>
            <a:r>
              <a:rPr lang="de-DE" sz="1000" dirty="0">
                <a:latin typeface="Comic Sans MS" pitchFamily="66" charset="0"/>
              </a:rPr>
              <a:t>Dann bekommt jeder ein Blatt und schreibt seinen Namen oder ein Zeichen darauf. Die erste Aufgabe besteht darin, sich selber zu malen.</a:t>
            </a:r>
          </a:p>
          <a:p>
            <a:r>
              <a:rPr lang="de-DE" sz="1000" dirty="0">
                <a:latin typeface="Comic Sans MS" pitchFamily="66" charset="0"/>
              </a:rPr>
              <a:t>Sind alle fertig, bekommt jeder noch eine Mappe und das erarbeitete Blatt wird gleich gelocht und eingeheftet.</a:t>
            </a:r>
          </a:p>
          <a:p>
            <a:r>
              <a:rPr lang="de-DE" sz="1000" dirty="0">
                <a:latin typeface="Comic Sans MS" pitchFamily="66" charset="0"/>
              </a:rPr>
              <a:t>Nach ca. 45 Minuten ist die Stunde zu Ende.</a:t>
            </a:r>
          </a:p>
          <a:p>
            <a:r>
              <a:rPr lang="de-DE" sz="1000" dirty="0">
                <a:latin typeface="Comic Sans MS" pitchFamily="66" charset="0"/>
              </a:rPr>
              <a:t>Diesmal gibt es  noch eine Hausaufgabe: „Bitte bringt Kleber, eine Schere und einen Bleistift mit.“</a:t>
            </a:r>
          </a:p>
          <a:p>
            <a:r>
              <a:rPr lang="de-DE" sz="1000" dirty="0">
                <a:latin typeface="Comic Sans MS" pitchFamily="66" charset="0"/>
              </a:rPr>
              <a:t>Die Kinder sollen mit </a:t>
            </a:r>
            <a:r>
              <a:rPr lang="de-DE" sz="1000" dirty="0" smtClean="0">
                <a:latin typeface="Comic Sans MS" pitchFamily="66" charset="0"/>
              </a:rPr>
              <a:t> </a:t>
            </a:r>
            <a:r>
              <a:rPr lang="de-DE" sz="1000" dirty="0">
                <a:latin typeface="Comic Sans MS" pitchFamily="66" charset="0"/>
              </a:rPr>
              <a:t>„</a:t>
            </a:r>
            <a:r>
              <a:rPr lang="de-DE" sz="1000" i="1" dirty="0">
                <a:latin typeface="Comic Sans MS" pitchFamily="66" charset="0"/>
              </a:rPr>
              <a:t>ihren</a:t>
            </a:r>
            <a:r>
              <a:rPr lang="de-DE" sz="1000" dirty="0">
                <a:latin typeface="Comic Sans MS" pitchFamily="66" charset="0"/>
              </a:rPr>
              <a:t>“ Materialien in der Bücherwurmzeit arbeiten und </a:t>
            </a:r>
            <a:r>
              <a:rPr lang="de-DE" sz="1000" dirty="0" smtClean="0">
                <a:latin typeface="Comic Sans MS" pitchFamily="66" charset="0"/>
              </a:rPr>
              <a:t>lernen, auf diese achtzugeben.</a:t>
            </a:r>
            <a:endParaRPr lang="de-DE" sz="1000" dirty="0">
              <a:latin typeface="Comic Sans MS" pitchFamily="66" charset="0"/>
            </a:endParaRPr>
          </a:p>
          <a:p>
            <a:r>
              <a:rPr lang="de-DE" sz="1000" dirty="0">
                <a:latin typeface="Comic Sans MS" pitchFamily="66" charset="0"/>
              </a:rPr>
              <a:t>Die erste Stunde geht dann auch schon ziemlich schnell zu Ende und die folgenden Bücherwurmstunden sind in </a:t>
            </a:r>
          </a:p>
          <a:p>
            <a:r>
              <a:rPr lang="de-DE" sz="1000" dirty="0">
                <a:latin typeface="Comic Sans MS" pitchFamily="66" charset="0"/>
              </a:rPr>
              <a:t> </a:t>
            </a:r>
          </a:p>
          <a:p>
            <a:r>
              <a:rPr lang="de-DE" sz="1000" b="1" dirty="0">
                <a:latin typeface="Comic Sans MS" pitchFamily="66" charset="0"/>
              </a:rPr>
              <a:t>              Brain-</a:t>
            </a:r>
            <a:r>
              <a:rPr lang="de-DE" sz="1000" b="1" dirty="0" err="1">
                <a:latin typeface="Comic Sans MS" pitchFamily="66" charset="0"/>
              </a:rPr>
              <a:t>Gym</a:t>
            </a:r>
            <a:r>
              <a:rPr lang="de-DE" sz="1000" b="1" dirty="0">
                <a:latin typeface="Comic Sans MS" pitchFamily="66" charset="0"/>
              </a:rPr>
              <a:t>     -     Hauptteil        -         Schluss</a:t>
            </a:r>
            <a:endParaRPr lang="de-DE" sz="1000" dirty="0">
              <a:latin typeface="Comic Sans MS" pitchFamily="66" charset="0"/>
            </a:endParaRPr>
          </a:p>
          <a:p>
            <a:r>
              <a:rPr lang="de-DE" sz="1000" b="1" dirty="0">
                <a:latin typeface="Comic Sans MS" pitchFamily="66" charset="0"/>
              </a:rPr>
              <a:t> </a:t>
            </a:r>
            <a:endParaRPr lang="de-DE" sz="1000" dirty="0">
              <a:latin typeface="Comic Sans MS" pitchFamily="66" charset="0"/>
            </a:endParaRPr>
          </a:p>
          <a:p>
            <a:r>
              <a:rPr lang="de-DE" sz="1000" dirty="0">
                <a:latin typeface="Comic Sans MS" pitchFamily="66" charset="0"/>
              </a:rPr>
              <a:t>gegliedert</a:t>
            </a:r>
            <a:r>
              <a:rPr lang="de-DE" sz="1000" dirty="0" smtClean="0">
                <a:latin typeface="Comic Sans MS" pitchFamily="66" charset="0"/>
              </a:rPr>
              <a:t>.</a:t>
            </a:r>
          </a:p>
          <a:p>
            <a:endParaRPr lang="de-DE" sz="1000" dirty="0">
              <a:latin typeface="Comic Sans MS" pitchFamily="66" charset="0"/>
            </a:endParaRPr>
          </a:p>
          <a:p>
            <a:endParaRPr lang="de-DE" sz="1000" dirty="0">
              <a:latin typeface="Comic Sans MS" pitchFamily="66" charset="0"/>
            </a:endParaRPr>
          </a:p>
          <a:p>
            <a:r>
              <a:rPr lang="de-DE" sz="1000" b="1" u="sng" dirty="0">
                <a:latin typeface="Comic Sans MS" pitchFamily="66" charset="0"/>
              </a:rPr>
              <a:t>Was ist Brain-</a:t>
            </a:r>
            <a:r>
              <a:rPr lang="de-DE" sz="1000" b="1" u="sng" dirty="0" err="1">
                <a:latin typeface="Comic Sans MS" pitchFamily="66" charset="0"/>
              </a:rPr>
              <a:t>Gym</a:t>
            </a:r>
            <a:r>
              <a:rPr lang="de-DE" sz="1000" b="1" u="sng" dirty="0">
                <a:latin typeface="Comic Sans MS" pitchFamily="66" charset="0"/>
              </a:rPr>
              <a:t>?</a:t>
            </a:r>
            <a:endParaRPr lang="de-DE" sz="1000" dirty="0">
              <a:latin typeface="Comic Sans MS" pitchFamily="66" charset="0"/>
            </a:endParaRPr>
          </a:p>
          <a:p>
            <a:r>
              <a:rPr lang="de-DE" sz="1000" dirty="0">
                <a:latin typeface="Comic Sans MS" pitchFamily="66" charset="0"/>
              </a:rPr>
              <a:t> </a:t>
            </a:r>
          </a:p>
          <a:p>
            <a:r>
              <a:rPr lang="de-DE" sz="1000" dirty="0">
                <a:latin typeface="Comic Sans MS" pitchFamily="66" charset="0"/>
              </a:rPr>
              <a:t>Brain-</a:t>
            </a:r>
            <a:r>
              <a:rPr lang="de-DE" sz="1000" dirty="0" err="1">
                <a:latin typeface="Comic Sans MS" pitchFamily="66" charset="0"/>
              </a:rPr>
              <a:t>Gym</a:t>
            </a:r>
            <a:r>
              <a:rPr lang="de-DE" sz="1000" dirty="0">
                <a:latin typeface="Comic Sans MS" pitchFamily="66" charset="0"/>
              </a:rPr>
              <a:t> (wörtlich übersetzt Gehirn-Gymnastik) ist das Herzstück der </a:t>
            </a:r>
            <a:r>
              <a:rPr lang="de-DE" sz="1000" dirty="0" err="1">
                <a:latin typeface="Comic Sans MS" pitchFamily="66" charset="0"/>
              </a:rPr>
              <a:t>Edu-Kinestetik</a:t>
            </a:r>
            <a:r>
              <a:rPr lang="de-DE" sz="1000" dirty="0">
                <a:latin typeface="Comic Sans MS" pitchFamily="66" charset="0"/>
              </a:rPr>
              <a:t> und beinhaltet eine Reihe von einfachen und spielerischen Bewegungsübungen und Aktivitäten zum Auflösen von Lernblockaden.</a:t>
            </a:r>
          </a:p>
          <a:p>
            <a:r>
              <a:rPr lang="de-DE" sz="1000" dirty="0">
                <a:latin typeface="Comic Sans MS" pitchFamily="66" charset="0"/>
              </a:rPr>
              <a:t>Sie erleichtern das Lernen und sind besonders wirksam bei schulischen Lernaufgaben.</a:t>
            </a:r>
          </a:p>
          <a:p>
            <a:r>
              <a:rPr lang="de-DE" sz="1000" dirty="0">
                <a:latin typeface="Comic Sans MS" pitchFamily="66" charset="0"/>
              </a:rPr>
              <a:t>Brain-</a:t>
            </a:r>
            <a:r>
              <a:rPr lang="de-DE" sz="1000" dirty="0" err="1">
                <a:latin typeface="Comic Sans MS" pitchFamily="66" charset="0"/>
              </a:rPr>
              <a:t>Gym</a:t>
            </a:r>
            <a:r>
              <a:rPr lang="de-DE" sz="1000" dirty="0">
                <a:latin typeface="Comic Sans MS" pitchFamily="66" charset="0"/>
              </a:rPr>
              <a:t> soll bewirken, dass die Kinder sich aus ihrer bisherigen Spielsituation lösen und sich besser auf die neue Aufgabe einlassen können. Konzentration  und Aufmerksamkeit werden gesteigert</a:t>
            </a:r>
            <a:r>
              <a:rPr lang="de-DE" sz="1000" dirty="0" smtClean="0">
                <a:latin typeface="Comic Sans MS" pitchFamily="66" charset="0"/>
              </a:rPr>
              <a:t>.</a:t>
            </a:r>
            <a:endParaRPr lang="de-DE" sz="1000" dirty="0">
              <a:latin typeface="Comic Sans MS" pitchFamily="66" charset="0"/>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4092" y="6125173"/>
            <a:ext cx="1709999" cy="684000"/>
          </a:xfrm>
          <a:prstGeom prst="rect">
            <a:avLst/>
          </a:prstGeom>
          <a:effectLst>
            <a:innerShdw blurRad="114300">
              <a:prstClr val="black"/>
            </a:innerShdw>
          </a:effectLst>
        </p:spPr>
      </p:pic>
      <p:sp>
        <p:nvSpPr>
          <p:cNvPr id="8" name="Titel 4"/>
          <p:cNvSpPr txBox="1">
            <a:spLocks/>
          </p:cNvSpPr>
          <p:nvPr/>
        </p:nvSpPr>
        <p:spPr>
          <a:xfrm rot="16200000">
            <a:off x="8574390" y="366163"/>
            <a:ext cx="923197" cy="216024"/>
          </a:xfrm>
          <a:prstGeom prst="rect">
            <a:avLst/>
          </a:prstGeom>
        </p:spPr>
        <p:txBody>
          <a:bodyP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smtClean="0">
                <a:latin typeface="Comic Sans MS" pitchFamily="66" charset="0"/>
              </a:rPr>
              <a:t>Bücherwurmkonzept</a:t>
            </a:r>
            <a:endParaRPr lang="de-DE" sz="500" dirty="0">
              <a:latin typeface="Comic Sans MS" pitchFamily="66" charset="0"/>
            </a:endParaRPr>
          </a:p>
        </p:txBody>
      </p:sp>
      <p:sp>
        <p:nvSpPr>
          <p:cNvPr id="9" name="Titel 4"/>
          <p:cNvSpPr txBox="1">
            <a:spLocks/>
          </p:cNvSpPr>
          <p:nvPr/>
        </p:nvSpPr>
        <p:spPr>
          <a:xfrm>
            <a:off x="8220803" y="12576"/>
            <a:ext cx="923197" cy="216024"/>
          </a:xfrm>
          <a:prstGeom prst="rect">
            <a:avLst/>
          </a:prstGeom>
        </p:spPr>
        <p:txBody>
          <a:bodyPr vert="horz" lIns="77925" tIns="38963" rIns="77925" bIns="38963" rtlCol="0" anchor="ctr">
            <a:normAutofit/>
          </a:bodyPr>
          <a:lstStyle>
            <a:lvl1pPr algn="ctr" defTabSz="779252" rtl="0" eaLnBrk="1" latinLnBrk="0" hangingPunct="1">
              <a:spcBef>
                <a:spcPct val="0"/>
              </a:spcBef>
              <a:buNone/>
              <a:defRPr sz="3700" kern="1200">
                <a:solidFill>
                  <a:schemeClr val="tx1"/>
                </a:solidFill>
                <a:latin typeface="+mj-lt"/>
                <a:ea typeface="+mj-ea"/>
                <a:cs typeface="+mj-cs"/>
              </a:defRPr>
            </a:lvl1pPr>
          </a:lstStyle>
          <a:p>
            <a:r>
              <a:rPr lang="de-DE" sz="500" dirty="0" smtClean="0">
                <a:latin typeface="Comic Sans MS" pitchFamily="66" charset="0"/>
              </a:rPr>
              <a:t>Die Wühlmäuse  e.V.</a:t>
            </a:r>
            <a:endParaRPr lang="de-DE" sz="500" dirty="0">
              <a:latin typeface="Comic Sans MS" pitchFamily="66" charset="0"/>
            </a:endParaRP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62" y="6309716"/>
            <a:ext cx="1990970" cy="504000"/>
          </a:xfrm>
          <a:prstGeom prst="rect">
            <a:avLst/>
          </a:prstGeom>
          <a:effectLst>
            <a:innerShdw blurRad="114300">
              <a:prstClr val="black"/>
            </a:innerShdw>
          </a:effectLst>
        </p:spPr>
      </p:pic>
    </p:spTree>
    <p:extLst>
      <p:ext uri="{BB962C8B-B14F-4D97-AF65-F5344CB8AC3E}">
        <p14:creationId xmlns:p14="http://schemas.microsoft.com/office/powerpoint/2010/main" val="4238496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Words>
  <Application>Microsoft Office PowerPoint</Application>
  <PresentationFormat>Bildschirmpräsentation (4:3)</PresentationFormat>
  <Paragraphs>319</Paragraphs>
  <Slides>21</Slides>
  <Notes>4</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Larissa</vt:lpstr>
      <vt:lpstr>Bücherwurmkonzept</vt:lpstr>
      <vt:lpstr>Bücherwurmkonzept</vt:lpstr>
      <vt:lpstr>Bücherwurmkonzept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KonstruktionsBüroBerkhan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Bücherwurmkonzept     Vorwort Das Bild vom Kind Schulfähigkeit Unsere besonderen Schwerpunkte in der Arbeit mit den Bücherwürmern Die Bücherwurmstunde Würzburger Trainingsprogramm Matheprogramm Mengen, Zahlen, zählen Zusammenarbeit mit den Eltern Zusammenarbeit mit der Schule Zusammenarbeit mit dem Hort Abschluss und Abschied </dc:title>
  <dc:creator>OlafBerkhan</dc:creator>
  <cp:lastModifiedBy>Admin</cp:lastModifiedBy>
  <cp:revision>132</cp:revision>
  <cp:lastPrinted>2012-11-08T10:17:23Z</cp:lastPrinted>
  <dcterms:created xsi:type="dcterms:W3CDTF">2012-11-06T17:23:50Z</dcterms:created>
  <dcterms:modified xsi:type="dcterms:W3CDTF">2012-11-19T09:40:56Z</dcterms:modified>
</cp:coreProperties>
</file>